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351" r:id="rId5"/>
    <p:sldId id="385" r:id="rId6"/>
    <p:sldId id="383" r:id="rId7"/>
    <p:sldId id="452" r:id="rId8"/>
    <p:sldId id="380" r:id="rId9"/>
    <p:sldId id="461" r:id="rId10"/>
    <p:sldId id="464" r:id="rId11"/>
    <p:sldId id="465" r:id="rId12"/>
    <p:sldId id="462" r:id="rId13"/>
    <p:sldId id="453" r:id="rId14"/>
    <p:sldId id="278" r:id="rId15"/>
    <p:sldId id="282" r:id="rId16"/>
    <p:sldId id="456" r:id="rId17"/>
    <p:sldId id="457" r:id="rId18"/>
    <p:sldId id="458" r:id="rId19"/>
    <p:sldId id="459" r:id="rId20"/>
    <p:sldId id="460" r:id="rId21"/>
    <p:sldId id="463" r:id="rId22"/>
    <p:sldId id="454" r:id="rId23"/>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ijn Weijermars" initials="SW" lastIdx="1" clrIdx="0">
    <p:extLst>
      <p:ext uri="{19B8F6BF-5375-455C-9EA6-DF929625EA0E}">
        <p15:presenceInfo xmlns:p15="http://schemas.microsoft.com/office/powerpoint/2012/main" userId="S::s.weijermars@helicon.nl::e364d0b9-009e-4116-b78a-a86aed516e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5-25T15:13:29.492" idx="1">
    <p:pos x="2363" y="4526"/>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C38A91-6115-4DF3-8EBC-74B9BD11DE6D}" type="datetimeFigureOut">
              <a:rPr lang="nl-NL" smtClean="0"/>
              <a:t>22-5-2024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7FC048-6C5F-406A-88B4-6160A10CED69}" type="slidenum">
              <a:rPr lang="nl-NL" smtClean="0"/>
              <a:t>‹nr.›</a:t>
            </a:fld>
            <a:endParaRPr lang="nl-NL"/>
          </a:p>
        </p:txBody>
      </p:sp>
    </p:spTree>
    <p:extLst>
      <p:ext uri="{BB962C8B-B14F-4D97-AF65-F5344CB8AC3E}">
        <p14:creationId xmlns:p14="http://schemas.microsoft.com/office/powerpoint/2010/main" val="911843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bodemplus.nl/onderwerpen/bodem-ondergrond/bodemenergie/"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i="0" kern="1200">
                <a:solidFill>
                  <a:schemeClr val="tx1"/>
                </a:solidFill>
                <a:effectLst/>
                <a:latin typeface="+mn-lt"/>
                <a:ea typeface="+mn-ea"/>
                <a:cs typeface="+mn-cs"/>
              </a:rPr>
              <a:t>Bij CO2-opslag wordt vaak gedacht aan opslag ondergronds of onder de zeebodem. Het opslaan van koolstof in boerenland biedt echter ook veel mogelijkheden. In het project Carbon </a:t>
            </a:r>
            <a:r>
              <a:rPr lang="nl-NL" sz="1200" b="1" i="0" kern="1200" err="1">
                <a:solidFill>
                  <a:schemeClr val="tx1"/>
                </a:solidFill>
                <a:effectLst/>
                <a:latin typeface="+mn-lt"/>
                <a:ea typeface="+mn-ea"/>
                <a:cs typeface="+mn-cs"/>
              </a:rPr>
              <a:t>Farming</a:t>
            </a:r>
            <a:r>
              <a:rPr lang="nl-NL" sz="1200" b="1" i="0" kern="1200">
                <a:solidFill>
                  <a:schemeClr val="tx1"/>
                </a:solidFill>
                <a:effectLst/>
                <a:latin typeface="+mn-lt"/>
                <a:ea typeface="+mn-ea"/>
                <a:cs typeface="+mn-cs"/>
              </a:rPr>
              <a:t> gaat Land- en tuinbouworganisatie ZLTO met zes partners werken aan de benutting van dit potentieel. </a:t>
            </a:r>
            <a:endParaRPr lang="nl-NL" sz="1200" b="0" i="0" kern="1200">
              <a:solidFill>
                <a:schemeClr val="tx1"/>
              </a:solidFill>
              <a:effectLst/>
              <a:latin typeface="+mn-lt"/>
              <a:ea typeface="+mn-ea"/>
              <a:cs typeface="+mn-cs"/>
            </a:endParaRPr>
          </a:p>
          <a:p>
            <a:r>
              <a:rPr lang="nl-NL" sz="1200" b="0" i="0" kern="1200" cap="all">
                <a:solidFill>
                  <a:schemeClr val="tx1"/>
                </a:solidFill>
                <a:effectLst/>
                <a:latin typeface="+mn-lt"/>
                <a:ea typeface="+mn-ea"/>
                <a:cs typeface="+mn-cs"/>
              </a:rPr>
              <a:t>24-09-2018 17:00 | DOOR: MARTIJN VAN DER DONK</a:t>
            </a:r>
          </a:p>
          <a:p>
            <a:r>
              <a:rPr lang="nl-NL" sz="1200" b="0" i="0" kern="1200">
                <a:solidFill>
                  <a:schemeClr val="tx1"/>
                </a:solidFill>
                <a:effectLst/>
                <a:latin typeface="+mn-lt"/>
                <a:ea typeface="+mn-ea"/>
                <a:cs typeface="+mn-cs"/>
              </a:rPr>
              <a:t>Het project Carbon </a:t>
            </a:r>
            <a:r>
              <a:rPr lang="nl-NL" sz="1200" b="0" i="0" kern="1200" err="1">
                <a:solidFill>
                  <a:schemeClr val="tx1"/>
                </a:solidFill>
                <a:effectLst/>
                <a:latin typeface="+mn-lt"/>
                <a:ea typeface="+mn-ea"/>
                <a:cs typeface="+mn-cs"/>
              </a:rPr>
              <a:t>Farming</a:t>
            </a:r>
            <a:r>
              <a:rPr lang="nl-NL" sz="1200" b="0" i="0" kern="1200">
                <a:solidFill>
                  <a:schemeClr val="tx1"/>
                </a:solidFill>
                <a:effectLst/>
                <a:latin typeface="+mn-lt"/>
                <a:ea typeface="+mn-ea"/>
                <a:cs typeface="+mn-cs"/>
              </a:rPr>
              <a:t> heeft als doel om de voedselketen te vergroenen door het opslaan van koolstof in landbouwbodems te stimuleren. Gedurende 3 jaar gaan 7 partners uit Nederland, België, Duitsland en Noorwegen met dit thema aan de slag (ZLTO, </a:t>
            </a:r>
            <a:r>
              <a:rPr lang="nl-NL" sz="1200" b="0" i="0" kern="1200" err="1">
                <a:solidFill>
                  <a:schemeClr val="tx1"/>
                </a:solidFill>
                <a:effectLst/>
                <a:latin typeface="+mn-lt"/>
                <a:ea typeface="+mn-ea"/>
                <a:cs typeface="+mn-cs"/>
              </a:rPr>
              <a:t>Bionext</a:t>
            </a:r>
            <a:r>
              <a:rPr lang="nl-NL" sz="1200" b="0" i="0" kern="1200">
                <a:solidFill>
                  <a:schemeClr val="tx1"/>
                </a:solidFill>
                <a:effectLst/>
                <a:latin typeface="+mn-lt"/>
                <a:ea typeface="+mn-ea"/>
                <a:cs typeface="+mn-cs"/>
              </a:rPr>
              <a:t>, Innovatiesteunpunt, </a:t>
            </a:r>
            <a:r>
              <a:rPr lang="nl-NL" sz="1200" b="0" i="0" kern="1200" err="1">
                <a:solidFill>
                  <a:schemeClr val="tx1"/>
                </a:solidFill>
                <a:effectLst/>
                <a:latin typeface="+mn-lt"/>
                <a:ea typeface="+mn-ea"/>
                <a:cs typeface="+mn-cs"/>
              </a:rPr>
              <a:t>Inagro</a:t>
            </a:r>
            <a:r>
              <a:rPr lang="nl-NL" sz="1200" b="0" i="0" kern="1200">
                <a:solidFill>
                  <a:schemeClr val="tx1"/>
                </a:solidFill>
                <a:effectLst/>
                <a:latin typeface="+mn-lt"/>
                <a:ea typeface="+mn-ea"/>
                <a:cs typeface="+mn-cs"/>
              </a:rPr>
              <a:t>, </a:t>
            </a:r>
            <a:r>
              <a:rPr lang="nl-NL" sz="1200" b="0" i="0" kern="1200" err="1">
                <a:solidFill>
                  <a:schemeClr val="tx1"/>
                </a:solidFill>
                <a:effectLst/>
                <a:latin typeface="+mn-lt"/>
                <a:ea typeface="+mn-ea"/>
                <a:cs typeface="+mn-cs"/>
              </a:rPr>
              <a:t>Thünen</a:t>
            </a:r>
            <a:r>
              <a:rPr lang="nl-NL" sz="1200" b="0" i="0" kern="1200">
                <a:solidFill>
                  <a:schemeClr val="tx1"/>
                </a:solidFill>
                <a:effectLst/>
                <a:latin typeface="+mn-lt"/>
                <a:ea typeface="+mn-ea"/>
                <a:cs typeface="+mn-cs"/>
              </a:rPr>
              <a:t> </a:t>
            </a:r>
            <a:r>
              <a:rPr lang="nl-NL" sz="1200" b="0" i="0" kern="1200" err="1">
                <a:solidFill>
                  <a:schemeClr val="tx1"/>
                </a:solidFill>
                <a:effectLst/>
                <a:latin typeface="+mn-lt"/>
                <a:ea typeface="+mn-ea"/>
                <a:cs typeface="+mn-cs"/>
              </a:rPr>
              <a:t>Institut</a:t>
            </a:r>
            <a:r>
              <a:rPr lang="nl-NL" sz="1200" b="0" i="0" kern="1200">
                <a:solidFill>
                  <a:schemeClr val="tx1"/>
                </a:solidFill>
                <a:effectLst/>
                <a:latin typeface="+mn-lt"/>
                <a:ea typeface="+mn-ea"/>
                <a:cs typeface="+mn-cs"/>
              </a:rPr>
              <a:t>, 3N </a:t>
            </a:r>
            <a:r>
              <a:rPr lang="nl-NL" sz="1200" b="0" i="0" kern="1200" err="1">
                <a:solidFill>
                  <a:schemeClr val="tx1"/>
                </a:solidFill>
                <a:effectLst/>
                <a:latin typeface="+mn-lt"/>
                <a:ea typeface="+mn-ea"/>
                <a:cs typeface="+mn-cs"/>
              </a:rPr>
              <a:t>Kompetenzzentrum</a:t>
            </a:r>
            <a:r>
              <a:rPr lang="nl-NL" sz="1200" b="0" i="0" kern="1200">
                <a:solidFill>
                  <a:schemeClr val="tx1"/>
                </a:solidFill>
                <a:effectLst/>
                <a:latin typeface="+mn-lt"/>
                <a:ea typeface="+mn-ea"/>
                <a:cs typeface="+mn-cs"/>
              </a:rPr>
              <a:t> en NLRØ).</a:t>
            </a:r>
          </a:p>
          <a:p>
            <a:r>
              <a:rPr lang="nl-NL" sz="1200" b="1" i="0" kern="1200">
                <a:solidFill>
                  <a:schemeClr val="tx1"/>
                </a:solidFill>
                <a:effectLst/>
                <a:latin typeface="+mn-lt"/>
                <a:ea typeface="+mn-ea"/>
                <a:cs typeface="+mn-cs"/>
              </a:rPr>
              <a:t>Gezondere bodem</a:t>
            </a:r>
          </a:p>
          <a:p>
            <a:r>
              <a:rPr lang="nl-NL" sz="1200" b="0" i="0" kern="1200">
                <a:solidFill>
                  <a:schemeClr val="tx1"/>
                </a:solidFill>
                <a:effectLst/>
                <a:latin typeface="+mn-lt"/>
                <a:ea typeface="+mn-ea"/>
                <a:cs typeface="+mn-cs"/>
              </a:rPr>
              <a:t>Het vastleggen van koolstof in de bodem biedt veel voordelen, zoals een vruchtbaardere en gezondere bodem van goede kwaliteit doordat voedingstoffen en water beter worden vastgehouden. Daarnaast wordt koolstof uit CO2 opgeslagen dat anders terecht komt in de atmosfeer: de veroorzaker van de temperatuurstijging op aarde.</a:t>
            </a:r>
          </a:p>
          <a:p>
            <a:r>
              <a:rPr lang="nl-NL" sz="1200" b="0" i="0" kern="1200">
                <a:solidFill>
                  <a:schemeClr val="tx1"/>
                </a:solidFill>
                <a:effectLst/>
                <a:latin typeface="+mn-lt"/>
                <a:ea typeface="+mn-ea"/>
                <a:cs typeface="+mn-cs"/>
              </a:rPr>
              <a:t>Binnen dit project worden businessmodellen voor koolstofvastlegging ontwikkeld, getest en gevalideerd voor ketenpartners en partijen buiten de keten om hun CO2-uitstoot te compenseren. Daarnaast resulteert het project in een verhoogde bewustwording binnen de gehele keten over de potentie van koolstofvastlegging in landbouwbodems. Door de agrariër en andere betrokkenen (consumenten, producenten, retailers en beleidsmakers) te laten zien op welke manier je koolstof op kan slaan in de bodem, en welke economische en ecologische voorbeelden dit biedt, is het waarschijnlijker dat deze technieken op grotere schaal worden toegepast.</a:t>
            </a:r>
          </a:p>
          <a:p>
            <a:endParaRPr lang="nl-NL"/>
          </a:p>
        </p:txBody>
      </p:sp>
      <p:sp>
        <p:nvSpPr>
          <p:cNvPr id="4" name="Tijdelijke aanduiding voor dianummer 3"/>
          <p:cNvSpPr>
            <a:spLocks noGrp="1"/>
          </p:cNvSpPr>
          <p:nvPr>
            <p:ph type="sldNum" sz="quarter" idx="10"/>
          </p:nvPr>
        </p:nvSpPr>
        <p:spPr/>
        <p:txBody>
          <a:bodyPr/>
          <a:lstStyle/>
          <a:p>
            <a:fld id="{F102695F-5B3A-47BA-B12C-FC5CB915C964}" type="slidenum">
              <a:rPr lang="nl-NL" smtClean="0"/>
              <a:t>3</a:t>
            </a:fld>
            <a:endParaRPr lang="nl-NL"/>
          </a:p>
        </p:txBody>
      </p:sp>
    </p:spTree>
    <p:extLst>
      <p:ext uri="{BB962C8B-B14F-4D97-AF65-F5344CB8AC3E}">
        <p14:creationId xmlns:p14="http://schemas.microsoft.com/office/powerpoint/2010/main" val="42642983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effectLst/>
              </a:rPr>
              <a:t>Opgave</a:t>
            </a:r>
          </a:p>
          <a:p>
            <a:r>
              <a:rPr lang="nl-NL">
                <a:effectLst/>
              </a:rPr>
              <a:t>Voorbeeld van relatie met water</a:t>
            </a:r>
          </a:p>
          <a:p>
            <a:r>
              <a:rPr lang="nl-NL">
                <a:effectLst/>
              </a:rPr>
              <a:t>Landbouw en voedsel</a:t>
            </a:r>
          </a:p>
          <a:p>
            <a:r>
              <a:rPr lang="nl-NL">
                <a:effectLst/>
              </a:rPr>
              <a:t>Zonder water geen landbouw en voedsel.</a:t>
            </a:r>
          </a:p>
          <a:p>
            <a:r>
              <a:rPr lang="nl-NL">
                <a:effectLst/>
              </a:rPr>
              <a:t>Landelijk gebied</a:t>
            </a:r>
          </a:p>
          <a:p>
            <a:r>
              <a:rPr lang="nl-NL">
                <a:effectLst/>
              </a:rPr>
              <a:t>Het karakter van het landelijk gebied wordt in grote delen van Nederland bepaald door de aanwezigheid van oppervlaktewater. Daarnaast liggen veel waterwingebieden in het landelijk gebied.</a:t>
            </a:r>
          </a:p>
          <a:p>
            <a:r>
              <a:rPr lang="nl-NL">
                <a:effectLst/>
              </a:rPr>
              <a:t>Klimaat</a:t>
            </a:r>
          </a:p>
          <a:p>
            <a:r>
              <a:rPr lang="nl-NL">
                <a:effectLst/>
              </a:rPr>
              <a:t>Als gevolg van de klimaatverandering veranderen de neerslagintensiteit en de neerslagfrequentie.</a:t>
            </a:r>
          </a:p>
          <a:p>
            <a:r>
              <a:rPr lang="nl-NL">
                <a:effectLst/>
              </a:rPr>
              <a:t>Energie</a:t>
            </a:r>
          </a:p>
          <a:p>
            <a:r>
              <a:rPr lang="nl-NL">
                <a:effectLst/>
              </a:rPr>
              <a:t>Water kan gebruikt worden om energie in op te slaan, dit is onder andere het geval bij </a:t>
            </a:r>
            <a:r>
              <a:rPr lang="nl-NL" sz="1200" u="sng" kern="1200">
                <a:solidFill>
                  <a:schemeClr val="tx1"/>
                </a:solidFill>
                <a:effectLst/>
                <a:latin typeface="+mn-lt"/>
                <a:ea typeface="+mn-ea"/>
                <a:cs typeface="+mn-cs"/>
                <a:hlinkClick r:id="rId3"/>
              </a:rPr>
              <a:t>warmte-koude-opslag in de bodem</a:t>
            </a:r>
            <a:r>
              <a:rPr lang="nl-NL">
                <a:effectLst/>
              </a:rPr>
              <a:t>.</a:t>
            </a:r>
          </a:p>
          <a:p>
            <a:r>
              <a:rPr lang="nl-NL">
                <a:effectLst/>
              </a:rPr>
              <a:t>Grondstoffen</a:t>
            </a:r>
          </a:p>
          <a:p>
            <a:r>
              <a:rPr lang="nl-NL">
                <a:effectLst/>
              </a:rPr>
              <a:t>Water is een grondstof.</a:t>
            </a:r>
          </a:p>
          <a:p>
            <a:r>
              <a:rPr lang="nl-NL">
                <a:effectLst/>
              </a:rPr>
              <a:t>Stad</a:t>
            </a:r>
          </a:p>
          <a:p>
            <a:r>
              <a:rPr lang="nl-NL">
                <a:effectLst/>
              </a:rPr>
              <a:t>Water in de stad maakt de stad leefbaar, maar te veel (hemel)water in de stad wordt als probleem ervaren.</a:t>
            </a:r>
          </a:p>
          <a:p>
            <a:r>
              <a:rPr lang="nl-NL">
                <a:effectLst/>
              </a:rPr>
              <a:t>Bodemkwaliteitszorg</a:t>
            </a:r>
          </a:p>
          <a:p>
            <a:r>
              <a:rPr lang="nl-NL">
                <a:effectLst/>
              </a:rPr>
              <a:t>(Grond)water maakt onderdeel uit van de bodem en daarmee het natuurlijk systeem. Zorg voor de bodemkwaliteit betekent dus ook zorg voor de kwaliteit van het (grond)water.</a:t>
            </a:r>
          </a:p>
          <a:p>
            <a:endParaRPr lang="nl-NL"/>
          </a:p>
        </p:txBody>
      </p:sp>
      <p:sp>
        <p:nvSpPr>
          <p:cNvPr id="4" name="Tijdelijke aanduiding voor dianummer 3"/>
          <p:cNvSpPr>
            <a:spLocks noGrp="1"/>
          </p:cNvSpPr>
          <p:nvPr>
            <p:ph type="sldNum" sz="quarter" idx="10"/>
          </p:nvPr>
        </p:nvSpPr>
        <p:spPr/>
        <p:txBody>
          <a:bodyPr/>
          <a:lstStyle/>
          <a:p>
            <a:fld id="{F102695F-5B3A-47BA-B12C-FC5CB915C964}" type="slidenum">
              <a:rPr lang="nl-NL" smtClean="0"/>
              <a:t>4</a:t>
            </a:fld>
            <a:endParaRPr lang="nl-NL"/>
          </a:p>
        </p:txBody>
      </p:sp>
    </p:spTree>
    <p:extLst>
      <p:ext uri="{BB962C8B-B14F-4D97-AF65-F5344CB8AC3E}">
        <p14:creationId xmlns:p14="http://schemas.microsoft.com/office/powerpoint/2010/main" val="992893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‘hitte-eiland effect’</a:t>
            </a:r>
          </a:p>
          <a:p>
            <a:endParaRPr lang="nl-NL"/>
          </a:p>
        </p:txBody>
      </p:sp>
      <p:sp>
        <p:nvSpPr>
          <p:cNvPr id="4" name="Tijdelijke aanduiding voor dianummer 3"/>
          <p:cNvSpPr>
            <a:spLocks noGrp="1"/>
          </p:cNvSpPr>
          <p:nvPr>
            <p:ph type="sldNum" sz="quarter" idx="5"/>
          </p:nvPr>
        </p:nvSpPr>
        <p:spPr/>
        <p:txBody>
          <a:bodyPr/>
          <a:lstStyle/>
          <a:p>
            <a:fld id="{F102695F-5B3A-47BA-B12C-FC5CB915C964}" type="slidenum">
              <a:rPr lang="nl-NL" smtClean="0"/>
              <a:t>10</a:t>
            </a:fld>
            <a:endParaRPr lang="nl-NL"/>
          </a:p>
        </p:txBody>
      </p:sp>
    </p:spTree>
    <p:extLst>
      <p:ext uri="{BB962C8B-B14F-4D97-AF65-F5344CB8AC3E}">
        <p14:creationId xmlns:p14="http://schemas.microsoft.com/office/powerpoint/2010/main" val="36556943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9" name="Vormentaal">
            <a:extLst>
              <a:ext uri="{FF2B5EF4-FFF2-40B4-BE49-F238E27FC236}">
                <a16:creationId xmlns:a16="http://schemas.microsoft.com/office/drawing/2014/main" id="{B1A8BD68-CFB7-4CE8-927C-EC6ABA75118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6C8E20B-A0BF-4CD6-AEE6-FAEAB7BE140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B7894417-9658-4824-AB01-4E994083AE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C824CAF-DF54-4A8A-A4C4-E08E0DB6F5BA}"/>
              </a:ext>
            </a:extLst>
          </p:cNvPr>
          <p:cNvSpPr>
            <a:spLocks noGrp="1"/>
          </p:cNvSpPr>
          <p:nvPr>
            <p:ph type="dt" sz="half" idx="10"/>
          </p:nvPr>
        </p:nvSpPr>
        <p:spPr/>
        <p:txBody>
          <a:bodyPr/>
          <a:lstStyle/>
          <a:p>
            <a:fld id="{B9E8D4D1-00C4-4E8E-99A5-8D1DF5379DBE}"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9A008C39-37FF-4EBA-8913-006DB03BCACB}"/>
              </a:ext>
            </a:extLst>
          </p:cNvPr>
          <p:cNvSpPr>
            <a:spLocks noGrp="1"/>
          </p:cNvSpPr>
          <p:nvPr>
            <p:ph type="ftr" sz="quarter" idx="11"/>
          </p:nvPr>
        </p:nvSpPr>
        <p:spPr/>
        <p:txBody>
          <a:bodyPr/>
          <a:lstStyle/>
          <a:p>
            <a:endParaRPr lang="nl-NL"/>
          </a:p>
        </p:txBody>
      </p:sp>
      <p:pic>
        <p:nvPicPr>
          <p:cNvPr id="8" name="Afbeelding 7">
            <a:extLst>
              <a:ext uri="{FF2B5EF4-FFF2-40B4-BE49-F238E27FC236}">
                <a16:creationId xmlns:a16="http://schemas.microsoft.com/office/drawing/2014/main" id="{F78F163C-C938-43FA-A41C-FC704C35311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2915559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pic>
        <p:nvPicPr>
          <p:cNvPr id="7" name="Vormentaal">
            <a:extLst>
              <a:ext uri="{FF2B5EF4-FFF2-40B4-BE49-F238E27FC236}">
                <a16:creationId xmlns:a16="http://schemas.microsoft.com/office/drawing/2014/main" id="{9F6768AA-6EFF-47EC-90A7-8C4D4510EF5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2C041AC9-116B-4F01-8FC8-907E718B2132}"/>
              </a:ext>
            </a:extLst>
          </p:cNvPr>
          <p:cNvSpPr>
            <a:spLocks noGrp="1"/>
          </p:cNvSpPr>
          <p:nvPr>
            <p:ph type="title"/>
          </p:nvPr>
        </p:nvSpPr>
        <p:spPr/>
        <p:txBody>
          <a:bodyPr/>
          <a:lstStyle/>
          <a:p>
            <a:r>
              <a:rPr lang="nl-NL"/>
              <a:t>Klik om stijl te bewerken</a:t>
            </a:r>
          </a:p>
        </p:txBody>
      </p:sp>
      <p:sp>
        <p:nvSpPr>
          <p:cNvPr id="4" name="Tijdelijke aanduiding voor datum 3">
            <a:extLst>
              <a:ext uri="{FF2B5EF4-FFF2-40B4-BE49-F238E27FC236}">
                <a16:creationId xmlns:a16="http://schemas.microsoft.com/office/drawing/2014/main" id="{ABDFFB96-23F6-436F-B999-260145B381AE}"/>
              </a:ext>
            </a:extLst>
          </p:cNvPr>
          <p:cNvSpPr>
            <a:spLocks noGrp="1"/>
          </p:cNvSpPr>
          <p:nvPr>
            <p:ph type="dt" sz="half" idx="10"/>
          </p:nvPr>
        </p:nvSpPr>
        <p:spPr/>
        <p:txBody>
          <a:bodyPr/>
          <a:lstStyle/>
          <a:p>
            <a:fld id="{B9E8D4D1-00C4-4E8E-99A5-8D1DF5379DBE}"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2ACEA7AC-038A-4FE9-8417-7A5B7BC14899}"/>
              </a:ext>
            </a:extLst>
          </p:cNvPr>
          <p:cNvSpPr>
            <a:spLocks noGrp="1"/>
          </p:cNvSpPr>
          <p:nvPr>
            <p:ph type="ftr" sz="quarter" idx="11"/>
          </p:nvPr>
        </p:nvSpPr>
        <p:spPr/>
        <p:txBody>
          <a:bodyPr/>
          <a:lstStyle/>
          <a:p>
            <a:endParaRPr lang="nl-NL"/>
          </a:p>
        </p:txBody>
      </p:sp>
      <p:pic>
        <p:nvPicPr>
          <p:cNvPr id="12" name="Afbeelding 11">
            <a:extLst>
              <a:ext uri="{FF2B5EF4-FFF2-40B4-BE49-F238E27FC236}">
                <a16:creationId xmlns:a16="http://schemas.microsoft.com/office/drawing/2014/main" id="{2CD80BFB-C780-410E-B4A6-97DA0C4041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1361214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FF87D9-0B69-41E6-BCC7-2A763CFB9643}"/>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5094E34-B709-4148-AAD2-3E31B39B38C8}"/>
              </a:ext>
            </a:extLst>
          </p:cNvPr>
          <p:cNvSpPr>
            <a:spLocks noGrp="1"/>
          </p:cNvSpPr>
          <p:nvPr>
            <p:ph type="dt" sz="half" idx="10"/>
          </p:nvPr>
        </p:nvSpPr>
        <p:spPr/>
        <p:txBody>
          <a:bodyPr/>
          <a:lstStyle/>
          <a:p>
            <a:fld id="{B9E8D4D1-00C4-4E8E-99A5-8D1DF5379DBE}" type="datetimeFigureOut">
              <a:rPr lang="nl-NL" smtClean="0"/>
              <a:t>22-5-2024</a:t>
            </a:fld>
            <a:endParaRPr lang="nl-NL"/>
          </a:p>
        </p:txBody>
      </p:sp>
      <p:sp>
        <p:nvSpPr>
          <p:cNvPr id="4" name="Tijdelijke aanduiding voor voettekst 3">
            <a:extLst>
              <a:ext uri="{FF2B5EF4-FFF2-40B4-BE49-F238E27FC236}">
                <a16:creationId xmlns:a16="http://schemas.microsoft.com/office/drawing/2014/main" id="{DAB07FF9-DFE7-4583-9ED1-72016D530BF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A20854E-98DB-41E1-A8DE-A42436926A44}"/>
              </a:ext>
            </a:extLst>
          </p:cNvPr>
          <p:cNvSpPr>
            <a:spLocks noGrp="1"/>
          </p:cNvSpPr>
          <p:nvPr>
            <p:ph type="sldNum" sz="quarter" idx="12"/>
          </p:nvPr>
        </p:nvSpPr>
        <p:spPr/>
        <p:txBody>
          <a:bodyPr/>
          <a:lstStyle/>
          <a:p>
            <a:fld id="{6C849FBB-A067-4825-A8EB-574C9C74C9D7}" type="slidenum">
              <a:rPr lang="nl-NL" smtClean="0"/>
              <a:t>‹nr.›</a:t>
            </a:fld>
            <a:endParaRPr lang="nl-NL"/>
          </a:p>
        </p:txBody>
      </p:sp>
    </p:spTree>
    <p:extLst>
      <p:ext uri="{BB962C8B-B14F-4D97-AF65-F5344CB8AC3E}">
        <p14:creationId xmlns:p14="http://schemas.microsoft.com/office/powerpoint/2010/main" val="3793660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0E414-6019-496D-9C03-7346D73D455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CF72AC6-87D3-4024-A89A-935B6DF6658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C3221C-ECBD-4A7E-8BC3-F415344A97DB}"/>
              </a:ext>
            </a:extLst>
          </p:cNvPr>
          <p:cNvSpPr>
            <a:spLocks noGrp="1"/>
          </p:cNvSpPr>
          <p:nvPr>
            <p:ph type="dt" sz="half" idx="10"/>
          </p:nvPr>
        </p:nvSpPr>
        <p:spPr/>
        <p:txBody>
          <a:bodyPr/>
          <a:lstStyle/>
          <a:p>
            <a:fld id="{4BF215A5-A422-4B3D-A4BB-81B6160C1D24}"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7631E5D1-2422-4204-8B37-5CFF9E1235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C0E7F4F0-5D53-4514-B332-8E983332B840}"/>
              </a:ext>
            </a:extLst>
          </p:cNvPr>
          <p:cNvSpPr>
            <a:spLocks noGrp="1"/>
          </p:cNvSpPr>
          <p:nvPr>
            <p:ph type="sldNum" sz="quarter" idx="12"/>
          </p:nvPr>
        </p:nvSpPr>
        <p:spPr/>
        <p:txBody>
          <a:bodyPr/>
          <a:lstStyle/>
          <a:p>
            <a:fld id="{5B2BCB22-C4C0-4FA3-91A8-CAF3E9437858}" type="slidenum">
              <a:rPr lang="nl-NL" smtClean="0"/>
              <a:t>‹nr.›</a:t>
            </a:fld>
            <a:endParaRPr lang="nl-NL"/>
          </a:p>
        </p:txBody>
      </p:sp>
    </p:spTree>
    <p:extLst>
      <p:ext uri="{BB962C8B-B14F-4D97-AF65-F5344CB8AC3E}">
        <p14:creationId xmlns:p14="http://schemas.microsoft.com/office/powerpoint/2010/main" val="1710225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atin typeface="Arial" pitchFamily="34" charset="0"/>
                <a:cs typeface="Arial" pitchFamily="34" charset="0"/>
              </a:defRPr>
            </a:lvl1pPr>
          </a:lstStyle>
          <a:p>
            <a:r>
              <a:rPr lang="nl-NL"/>
              <a:t>Klik om de stijl te bewerken</a:t>
            </a:r>
          </a:p>
        </p:txBody>
      </p:sp>
      <p:sp>
        <p:nvSpPr>
          <p:cNvPr id="3" name="Tijdelijke aanduiding voor inhoud 2"/>
          <p:cNvSpPr>
            <a:spLocks noGrp="1"/>
          </p:cNvSpPr>
          <p:nvPr>
            <p:ph sz="half" idx="1"/>
          </p:nvPr>
        </p:nvSpPr>
        <p:spPr>
          <a:xfrm>
            <a:off x="609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97600" y="1600201"/>
            <a:ext cx="53848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lvl1pPr>
              <a:defRPr>
                <a:latin typeface="Arial" panose="020B0604020202020204" pitchFamily="34" charset="0"/>
                <a:cs typeface="Arial" panose="020B0604020202020204" pitchFamily="34" charset="0"/>
              </a:defRPr>
            </a:lvl1pPr>
          </a:lstStyle>
          <a:p>
            <a:fld id="{D9F7D0DF-6525-4DBA-86C1-2BE34BA5B55D}" type="datetimeFigureOut">
              <a:rPr lang="nl-NL" smtClean="0">
                <a:solidFill>
                  <a:prstClr val="black">
                    <a:tint val="75000"/>
                  </a:prstClr>
                </a:solidFill>
              </a:rPr>
              <a:pPr/>
              <a:t>22-5-2024</a:t>
            </a:fld>
            <a:endParaRPr lang="nl-NL">
              <a:solidFill>
                <a:prstClr val="black">
                  <a:tint val="75000"/>
                </a:prstClr>
              </a:solidFill>
            </a:endParaRPr>
          </a:p>
        </p:txBody>
      </p:sp>
      <p:sp>
        <p:nvSpPr>
          <p:cNvPr id="6" name="Tijdelijke aanduiding voor voettekst 5"/>
          <p:cNvSpPr>
            <a:spLocks noGrp="1"/>
          </p:cNvSpPr>
          <p:nvPr>
            <p:ph type="ftr" sz="quarter" idx="11"/>
          </p:nvPr>
        </p:nvSpPr>
        <p:spPr/>
        <p:txBody>
          <a:bodyPr/>
          <a:lstStyle>
            <a:lvl1pPr>
              <a:defRPr>
                <a:latin typeface="Arial" panose="020B0604020202020204" pitchFamily="34" charset="0"/>
                <a:cs typeface="Arial" panose="020B0604020202020204" pitchFamily="34" charset="0"/>
              </a:defRPr>
            </a:lvl1pPr>
          </a:lstStyle>
          <a:p>
            <a:endParaRPr lang="nl-NL">
              <a:solidFill>
                <a:prstClr val="black">
                  <a:tint val="75000"/>
                </a:prstClr>
              </a:solidFill>
            </a:endParaRPr>
          </a:p>
        </p:txBody>
      </p:sp>
      <p:sp>
        <p:nvSpPr>
          <p:cNvPr id="7" name="Tijdelijke aanduiding voor dianummer 6"/>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fld id="{318836C8-8E5A-4E03-B704-DFA40452F201}" type="slidenum">
              <a:rPr lang="nl-NL" smtClean="0">
                <a:solidFill>
                  <a:prstClr val="black">
                    <a:tint val="75000"/>
                  </a:prstClr>
                </a:solidFill>
              </a:rPr>
              <a:pPr/>
              <a:t>‹nr.›</a:t>
            </a:fld>
            <a:endParaRPr lang="nl-NL">
              <a:solidFill>
                <a:prstClr val="black">
                  <a:tint val="75000"/>
                </a:prstClr>
              </a:solidFill>
            </a:endParaRPr>
          </a:p>
        </p:txBody>
      </p:sp>
    </p:spTree>
    <p:extLst>
      <p:ext uri="{BB962C8B-B14F-4D97-AF65-F5344CB8AC3E}">
        <p14:creationId xmlns:p14="http://schemas.microsoft.com/office/powerpoint/2010/main" val="83556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0B5335E-426E-4FF0-8BD0-AFA8ACBBC7E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AB11905F-E1EF-40AB-9922-3DF6880C6E3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E34E063-366F-47A5-A903-1168B0A1F4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E8D4D1-00C4-4E8E-99A5-8D1DF5379DBE}" type="datetimeFigureOut">
              <a:rPr lang="nl-NL" smtClean="0"/>
              <a:t>22-5-2024</a:t>
            </a:fld>
            <a:endParaRPr lang="nl-NL"/>
          </a:p>
        </p:txBody>
      </p:sp>
      <p:sp>
        <p:nvSpPr>
          <p:cNvPr id="5" name="Tijdelijke aanduiding voor voettekst 4">
            <a:extLst>
              <a:ext uri="{FF2B5EF4-FFF2-40B4-BE49-F238E27FC236}">
                <a16:creationId xmlns:a16="http://schemas.microsoft.com/office/drawing/2014/main" id="{508F1765-D70C-4E4A-B52C-213A0677F47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92C37449-F706-428B-B279-352BF37C0A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849FBB-A067-4825-A8EB-574C9C74C9D7}" type="slidenum">
              <a:rPr lang="nl-NL" smtClean="0"/>
              <a:t>‹nr.›</a:t>
            </a:fld>
            <a:endParaRPr lang="nl-NL"/>
          </a:p>
        </p:txBody>
      </p:sp>
      <p:pic>
        <p:nvPicPr>
          <p:cNvPr id="7" name="Vormentaal">
            <a:extLst>
              <a:ext uri="{FF2B5EF4-FFF2-40B4-BE49-F238E27FC236}">
                <a16:creationId xmlns:a16="http://schemas.microsoft.com/office/drawing/2014/main" id="{2074DCA5-5660-40C3-B12B-972CD979B84F}"/>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8" name="Afbeelding 7">
            <a:extLst>
              <a:ext uri="{FF2B5EF4-FFF2-40B4-BE49-F238E27FC236}">
                <a16:creationId xmlns:a16="http://schemas.microsoft.com/office/drawing/2014/main" id="{7BC48F74-8E96-4434-A02B-EA3EE1F88D74}"/>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865565" y="6077948"/>
            <a:ext cx="2151868" cy="643527"/>
          </a:xfrm>
          <a:prstGeom prst="rect">
            <a:avLst/>
          </a:prstGeom>
        </p:spPr>
      </p:pic>
    </p:spTree>
    <p:extLst>
      <p:ext uri="{BB962C8B-B14F-4D97-AF65-F5344CB8AC3E}">
        <p14:creationId xmlns:p14="http://schemas.microsoft.com/office/powerpoint/2010/main" val="37932881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nl.thegreencities.eu/"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www.klimaatadaptatiebrabant.nl/klimaatwarenhuis" TargetMode="External"/><Relationship Id="rId2" Type="http://schemas.openxmlformats.org/officeDocument/2006/relationships/hyperlink" Target="https://www.rainproof.nl/" TargetMode="External"/><Relationship Id="rId1" Type="http://schemas.openxmlformats.org/officeDocument/2006/relationships/slideLayout" Target="../slideLayouts/slideLayout4.xml"/><Relationship Id="rId4" Type="http://schemas.openxmlformats.org/officeDocument/2006/relationships/hyperlink" Target="https://nl.thegreencities.eu/"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08TI1RKj54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s://www.bodemplus.nl/onderwerpen/bodem-ondergrond/grondwater/grondwater-ro/"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62FB29F2-D147-AE27-03A0-6B8600EEF00A}"/>
              </a:ext>
            </a:extLst>
          </p:cNvPr>
          <p:cNvPicPr>
            <a:picLocks noChangeAspect="1"/>
          </p:cNvPicPr>
          <p:nvPr/>
        </p:nvPicPr>
        <p:blipFill>
          <a:blip r:embed="rId2"/>
          <a:stretch>
            <a:fillRect/>
          </a:stretch>
        </p:blipFill>
        <p:spPr>
          <a:xfrm>
            <a:off x="-1" y="-1"/>
            <a:ext cx="10136318" cy="6004659"/>
          </a:xfrm>
          <a:prstGeom prst="rect">
            <a:avLst/>
          </a:prstGeom>
        </p:spPr>
      </p:pic>
      <p:sp>
        <p:nvSpPr>
          <p:cNvPr id="2" name="Titel 1"/>
          <p:cNvSpPr>
            <a:spLocks noGrp="1"/>
          </p:cNvSpPr>
          <p:nvPr>
            <p:ph type="ctrTitle"/>
          </p:nvPr>
        </p:nvSpPr>
        <p:spPr>
          <a:xfrm>
            <a:off x="-300660" y="809447"/>
            <a:ext cx="1424066" cy="5838029"/>
          </a:xfrm>
        </p:spPr>
        <p:txBody>
          <a:bodyPr vert="vert270">
            <a:normAutofit/>
          </a:bodyPr>
          <a:lstStyle/>
          <a:p>
            <a:r>
              <a:rPr lang="nl-NL" sz="4800"/>
              <a:t>Water en energie</a:t>
            </a:r>
          </a:p>
        </p:txBody>
      </p:sp>
      <p:sp>
        <p:nvSpPr>
          <p:cNvPr id="3" name="Ondertitel 2"/>
          <p:cNvSpPr>
            <a:spLocks noGrp="1"/>
          </p:cNvSpPr>
          <p:nvPr>
            <p:ph type="subTitle" idx="1"/>
          </p:nvPr>
        </p:nvSpPr>
        <p:spPr>
          <a:xfrm>
            <a:off x="1753848" y="1543050"/>
            <a:ext cx="8534400" cy="4722530"/>
          </a:xfrm>
        </p:spPr>
        <p:txBody>
          <a:bodyPr>
            <a:normAutofit/>
          </a:bodyPr>
          <a:lstStyle/>
          <a:p>
            <a:r>
              <a:rPr lang="nl-NL" sz="4000" dirty="0">
                <a:solidFill>
                  <a:schemeClr val="tx1"/>
                </a:solidFill>
              </a:rPr>
              <a:t>Inrichting van een gebied</a:t>
            </a:r>
          </a:p>
          <a:p>
            <a:endParaRPr lang="nl-NL" sz="4000" dirty="0"/>
          </a:p>
          <a:p>
            <a:endParaRPr lang="nl-NL" sz="4000" dirty="0">
              <a:solidFill>
                <a:schemeClr val="tx1"/>
              </a:solidFill>
            </a:endParaRPr>
          </a:p>
          <a:p>
            <a:endParaRPr lang="nl-NL" sz="4000" dirty="0"/>
          </a:p>
          <a:p>
            <a:endParaRPr lang="nl-NL" sz="4000" dirty="0">
              <a:solidFill>
                <a:schemeClr val="tx1"/>
              </a:solidFill>
            </a:endParaRPr>
          </a:p>
          <a:p>
            <a:r>
              <a:rPr lang="nl-NL" sz="2800" dirty="0"/>
              <a:t>Water in relatie tot andere opgaven</a:t>
            </a:r>
            <a:endParaRPr lang="nl-NL" sz="2800" dirty="0">
              <a:solidFill>
                <a:schemeClr val="tx1"/>
              </a:solidFill>
            </a:endParaRPr>
          </a:p>
          <a:p>
            <a:endParaRPr lang="nl-NL" sz="4000" dirty="0">
              <a:solidFill>
                <a:schemeClr val="tx1"/>
              </a:solidFill>
            </a:endParaRPr>
          </a:p>
          <a:p>
            <a:endParaRPr lang="nl-NL" sz="4000" dirty="0">
              <a:solidFill>
                <a:schemeClr val="tx1"/>
              </a:solidFill>
            </a:endParaRPr>
          </a:p>
        </p:txBody>
      </p:sp>
      <p:sp>
        <p:nvSpPr>
          <p:cNvPr id="4" name="Ondertitel 2"/>
          <p:cNvSpPr txBox="1">
            <a:spLocks/>
          </p:cNvSpPr>
          <p:nvPr/>
        </p:nvSpPr>
        <p:spPr>
          <a:xfrm>
            <a:off x="6467474" y="5389280"/>
            <a:ext cx="3668333" cy="1752600"/>
          </a:xfrm>
          <a:prstGeom prst="rect">
            <a:avLst/>
          </a:prstGeom>
        </p:spPr>
        <p:txBody>
          <a:bodyPr vert="horz" lIns="91440" tIns="45720" rIns="91440" bIns="45720" rtlCol="0" anchor="t">
            <a:normAutofit/>
          </a:bodyPr>
          <a:lstStyle>
            <a:lvl1pPr marL="0" indent="0" algn="ctr" defTabSz="914400" rtl="0" eaLnBrk="1" latinLnBrk="0" hangingPunct="1">
              <a:spcBef>
                <a:spcPct val="20000"/>
              </a:spcBef>
              <a:buFont typeface="Arial" pitchFamily="34" charset="0"/>
              <a:buNone/>
              <a:defRPr sz="1800" kern="1200">
                <a:solidFill>
                  <a:schemeClr val="tx1">
                    <a:tint val="75000"/>
                  </a:schemeClr>
                </a:solidFill>
                <a:latin typeface="Arial" pitchFamily="34" charset="0"/>
                <a:ea typeface="+mn-ea"/>
                <a:cs typeface="Arial" pitchFamily="34" charset="0"/>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nl-NL" sz="2400" dirty="0">
                <a:solidFill>
                  <a:schemeClr val="tx1"/>
                </a:solidFill>
                <a:latin typeface="Arial"/>
                <a:cs typeface="Arial"/>
              </a:rPr>
              <a:t>22-05-2024</a:t>
            </a:r>
            <a:endParaRPr lang="nl-NL" sz="2400" dirty="0">
              <a:solidFill>
                <a:schemeClr val="tx1"/>
              </a:solidFill>
            </a:endParaRPr>
          </a:p>
          <a:p>
            <a:r>
              <a:rPr lang="nl-NL" sz="2400" dirty="0">
                <a:solidFill>
                  <a:schemeClr val="tx1"/>
                </a:solidFill>
              </a:rPr>
              <a:t>Jaar 1 Periode 4</a:t>
            </a:r>
          </a:p>
          <a:p>
            <a:r>
              <a:rPr lang="nl-NL" sz="2400" dirty="0">
                <a:solidFill>
                  <a:schemeClr val="tx1"/>
                </a:solidFill>
              </a:rPr>
              <a:t>Les 3</a:t>
            </a:r>
          </a:p>
        </p:txBody>
      </p:sp>
    </p:spTree>
    <p:extLst>
      <p:ext uri="{BB962C8B-B14F-4D97-AF65-F5344CB8AC3E}">
        <p14:creationId xmlns:p14="http://schemas.microsoft.com/office/powerpoint/2010/main" val="39581775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6A6070-38AE-4D77-9041-6E211760CA76}"/>
              </a:ext>
            </a:extLst>
          </p:cNvPr>
          <p:cNvSpPr>
            <a:spLocks noGrp="1"/>
          </p:cNvSpPr>
          <p:nvPr>
            <p:ph type="title"/>
          </p:nvPr>
        </p:nvSpPr>
        <p:spPr/>
        <p:txBody>
          <a:bodyPr/>
          <a:lstStyle/>
          <a:p>
            <a:r>
              <a:rPr lang="nl-NL"/>
              <a:t>Water in relatie tot de stad en de leefbaarheid</a:t>
            </a:r>
          </a:p>
        </p:txBody>
      </p:sp>
      <p:sp>
        <p:nvSpPr>
          <p:cNvPr id="3" name="Tijdelijke aanduiding voor inhoud 2">
            <a:extLst>
              <a:ext uri="{FF2B5EF4-FFF2-40B4-BE49-F238E27FC236}">
                <a16:creationId xmlns:a16="http://schemas.microsoft.com/office/drawing/2014/main" id="{7CE00281-1D07-4C2A-8B66-4950311FD594}"/>
              </a:ext>
            </a:extLst>
          </p:cNvPr>
          <p:cNvSpPr>
            <a:spLocks noGrp="1"/>
          </p:cNvSpPr>
          <p:nvPr>
            <p:ph idx="1"/>
          </p:nvPr>
        </p:nvSpPr>
        <p:spPr/>
        <p:txBody>
          <a:bodyPr vert="horz" lIns="91440" tIns="45720" rIns="91440" bIns="45720" rtlCol="0" anchor="t">
            <a:normAutofit/>
          </a:bodyPr>
          <a:lstStyle/>
          <a:p>
            <a:pPr marL="0" indent="0">
              <a:buNone/>
            </a:pPr>
            <a:r>
              <a:rPr lang="nl-NL"/>
              <a:t>Bij stedelijke ontwikkeling moet er meer aandacht komen voor de maatschappelijke voordelen van groen en water. Groen en water dragen bij aan verbetering van de leefomgevingskwaliteit en de gezondheid!</a:t>
            </a:r>
          </a:p>
          <a:p>
            <a:endParaRPr lang="nl-NL"/>
          </a:p>
        </p:txBody>
      </p:sp>
    </p:spTree>
    <p:extLst>
      <p:ext uri="{BB962C8B-B14F-4D97-AF65-F5344CB8AC3E}">
        <p14:creationId xmlns:p14="http://schemas.microsoft.com/office/powerpoint/2010/main" val="32372867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0373A5-9085-49AB-88F2-3329C00126A3}"/>
              </a:ext>
            </a:extLst>
          </p:cNvPr>
          <p:cNvSpPr>
            <a:spLocks noGrp="1"/>
          </p:cNvSpPr>
          <p:nvPr>
            <p:ph type="title"/>
          </p:nvPr>
        </p:nvSpPr>
        <p:spPr>
          <a:xfrm>
            <a:off x="838200" y="365125"/>
            <a:ext cx="10922000" cy="6137275"/>
          </a:xfrm>
        </p:spPr>
        <p:txBody>
          <a:bodyPr>
            <a:normAutofit fontScale="90000"/>
          </a:bodyPr>
          <a:lstStyle/>
          <a:p>
            <a:pPr algn="ctr"/>
            <a:r>
              <a:rPr lang="nl-NL" sz="3600"/>
              <a:t>Klimaat-adaptatie en –mitigatie </a:t>
            </a:r>
            <a:br>
              <a:rPr lang="nl-NL" sz="3600"/>
            </a:br>
            <a:br>
              <a:rPr lang="nl-NL" sz="3600"/>
            </a:br>
            <a:br>
              <a:rPr lang="nl-NL" sz="3600"/>
            </a:br>
            <a:br>
              <a:rPr lang="nl-NL" sz="3600"/>
            </a:br>
            <a:br>
              <a:rPr lang="nl-NL" sz="3600"/>
            </a:br>
            <a:br>
              <a:rPr lang="nl-NL" sz="3600"/>
            </a:br>
            <a:br>
              <a:rPr lang="nl-NL" sz="3600"/>
            </a:br>
            <a:br>
              <a:rPr lang="nl-NL" sz="3600"/>
            </a:br>
            <a:br>
              <a:rPr lang="nl-NL" sz="3600"/>
            </a:br>
            <a:br>
              <a:rPr lang="nl-NL" sz="3600"/>
            </a:br>
            <a:br>
              <a:rPr lang="nl-NL" sz="3600"/>
            </a:br>
            <a:br>
              <a:rPr lang="nl-NL" sz="3600"/>
            </a:br>
            <a:br>
              <a:rPr lang="nl-NL" sz="3600"/>
            </a:br>
            <a:r>
              <a:rPr lang="nl-NL" sz="3600"/>
              <a:t>Groene oplossingen voor </a:t>
            </a:r>
            <a:r>
              <a:rPr lang="nl-NL" sz="3600">
                <a:hlinkClick r:id="rId2"/>
              </a:rPr>
              <a:t>adaptieve stad</a:t>
            </a:r>
            <a:endParaRPr lang="nl-NL" sz="3600"/>
          </a:p>
        </p:txBody>
      </p:sp>
      <p:pic>
        <p:nvPicPr>
          <p:cNvPr id="9" name="Afbeelding 8">
            <a:extLst>
              <a:ext uri="{FF2B5EF4-FFF2-40B4-BE49-F238E27FC236}">
                <a16:creationId xmlns:a16="http://schemas.microsoft.com/office/drawing/2014/main" id="{7FBF9AF2-C038-4B1D-A85A-C795B8F52379}"/>
              </a:ext>
            </a:extLst>
          </p:cNvPr>
          <p:cNvPicPr>
            <a:picLocks noChangeAspect="1"/>
          </p:cNvPicPr>
          <p:nvPr/>
        </p:nvPicPr>
        <p:blipFill>
          <a:blip r:embed="rId3"/>
          <a:stretch>
            <a:fillRect/>
          </a:stretch>
        </p:blipFill>
        <p:spPr>
          <a:xfrm>
            <a:off x="2139021" y="904785"/>
            <a:ext cx="7913958" cy="5048430"/>
          </a:xfrm>
          <a:prstGeom prst="rect">
            <a:avLst/>
          </a:prstGeom>
        </p:spPr>
      </p:pic>
    </p:spTree>
    <p:extLst>
      <p:ext uri="{BB962C8B-B14F-4D97-AF65-F5344CB8AC3E}">
        <p14:creationId xmlns:p14="http://schemas.microsoft.com/office/powerpoint/2010/main" val="3623686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3F7B47-45D4-48E3-96DE-70F765D95F9A}"/>
              </a:ext>
            </a:extLst>
          </p:cNvPr>
          <p:cNvSpPr>
            <a:spLocks noGrp="1"/>
          </p:cNvSpPr>
          <p:nvPr>
            <p:ph type="title"/>
          </p:nvPr>
        </p:nvSpPr>
        <p:spPr>
          <a:xfrm>
            <a:off x="609600" y="274638"/>
            <a:ext cx="10972800" cy="1143000"/>
          </a:xfrm>
        </p:spPr>
        <p:txBody>
          <a:bodyPr anchor="ctr">
            <a:normAutofit/>
          </a:bodyPr>
          <a:lstStyle/>
          <a:p>
            <a:r>
              <a:rPr lang="nl-NL"/>
              <a:t>Verhoging vastgoed waarde </a:t>
            </a:r>
          </a:p>
        </p:txBody>
      </p:sp>
      <p:pic>
        <p:nvPicPr>
          <p:cNvPr id="6" name="Afbeelding 5">
            <a:extLst>
              <a:ext uri="{FF2B5EF4-FFF2-40B4-BE49-F238E27FC236}">
                <a16:creationId xmlns:a16="http://schemas.microsoft.com/office/drawing/2014/main" id="{1790A3FA-4699-4A24-B690-57402F55FBED}"/>
              </a:ext>
            </a:extLst>
          </p:cNvPr>
          <p:cNvPicPr>
            <a:picLocks noChangeAspect="1"/>
          </p:cNvPicPr>
          <p:nvPr/>
        </p:nvPicPr>
        <p:blipFill rotWithShape="1">
          <a:blip r:embed="rId2"/>
          <a:srcRect l="14838" r="18535" b="-1"/>
          <a:stretch/>
        </p:blipFill>
        <p:spPr>
          <a:xfrm>
            <a:off x="609600" y="1600201"/>
            <a:ext cx="5384800" cy="4525963"/>
          </a:xfrm>
          <a:prstGeom prst="rect">
            <a:avLst/>
          </a:prstGeom>
          <a:noFill/>
        </p:spPr>
      </p:pic>
      <p:sp>
        <p:nvSpPr>
          <p:cNvPr id="3" name="Tijdelijke aanduiding voor inhoud 2">
            <a:extLst>
              <a:ext uri="{FF2B5EF4-FFF2-40B4-BE49-F238E27FC236}">
                <a16:creationId xmlns:a16="http://schemas.microsoft.com/office/drawing/2014/main" id="{CC8555D9-7DB2-4480-AD97-8E779A64E5B0}"/>
              </a:ext>
            </a:extLst>
          </p:cNvPr>
          <p:cNvSpPr>
            <a:spLocks noGrp="1"/>
          </p:cNvSpPr>
          <p:nvPr>
            <p:ph sz="half" idx="2"/>
          </p:nvPr>
        </p:nvSpPr>
        <p:spPr>
          <a:xfrm>
            <a:off x="6197600" y="1600201"/>
            <a:ext cx="5384800" cy="4525963"/>
          </a:xfrm>
        </p:spPr>
        <p:txBody>
          <a:bodyPr>
            <a:normAutofit lnSpcReduction="10000"/>
          </a:bodyPr>
          <a:lstStyle/>
          <a:p>
            <a:pPr>
              <a:lnSpc>
                <a:spcPct val="90000"/>
              </a:lnSpc>
            </a:pPr>
            <a:r>
              <a:rPr lang="nl-NL"/>
              <a:t>Groen verhoogt de waarde van huizen 4 - 15%. </a:t>
            </a:r>
          </a:p>
          <a:p>
            <a:pPr>
              <a:lnSpc>
                <a:spcPct val="90000"/>
              </a:lnSpc>
            </a:pPr>
            <a:r>
              <a:rPr lang="nl-NL"/>
              <a:t>Een aantrekkelijke woon- en werkomgeving is voor (internationale) bedrijven een afwegingsfactoren bij de locatiekeuze. </a:t>
            </a:r>
          </a:p>
          <a:p>
            <a:pPr>
              <a:lnSpc>
                <a:spcPct val="90000"/>
              </a:lnSpc>
            </a:pPr>
            <a:r>
              <a:rPr lang="nl-NL"/>
              <a:t>Voorbeeld: Het groen in Den Haag verhoogt de waarde van de woningen gemiddeld met € 7.500,-</a:t>
            </a:r>
          </a:p>
        </p:txBody>
      </p:sp>
    </p:spTree>
    <p:extLst>
      <p:ext uri="{BB962C8B-B14F-4D97-AF65-F5344CB8AC3E}">
        <p14:creationId xmlns:p14="http://schemas.microsoft.com/office/powerpoint/2010/main" val="1337713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38B673-832E-484F-943A-1E48A5670581}"/>
              </a:ext>
            </a:extLst>
          </p:cNvPr>
          <p:cNvSpPr>
            <a:spLocks noGrp="1"/>
          </p:cNvSpPr>
          <p:nvPr>
            <p:ph type="title"/>
          </p:nvPr>
        </p:nvSpPr>
        <p:spPr>
          <a:xfrm>
            <a:off x="609600" y="274638"/>
            <a:ext cx="10972800" cy="1143000"/>
          </a:xfrm>
        </p:spPr>
        <p:txBody>
          <a:bodyPr anchor="ctr">
            <a:normAutofit/>
          </a:bodyPr>
          <a:lstStyle/>
          <a:p>
            <a:r>
              <a:rPr lang="nl-NL"/>
              <a:t>Waterhuishouding</a:t>
            </a:r>
          </a:p>
        </p:txBody>
      </p:sp>
      <p:sp>
        <p:nvSpPr>
          <p:cNvPr id="3" name="Tijdelijke aanduiding voor inhoud 2">
            <a:extLst>
              <a:ext uri="{FF2B5EF4-FFF2-40B4-BE49-F238E27FC236}">
                <a16:creationId xmlns:a16="http://schemas.microsoft.com/office/drawing/2014/main" id="{55007328-A59C-4A7A-B9DC-85E40C1F0510}"/>
              </a:ext>
            </a:extLst>
          </p:cNvPr>
          <p:cNvSpPr>
            <a:spLocks noGrp="1"/>
          </p:cNvSpPr>
          <p:nvPr>
            <p:ph sz="half" idx="1"/>
          </p:nvPr>
        </p:nvSpPr>
        <p:spPr>
          <a:xfrm>
            <a:off x="609600" y="1600201"/>
            <a:ext cx="5384800" cy="4525963"/>
          </a:xfrm>
        </p:spPr>
        <p:txBody>
          <a:bodyPr>
            <a:normAutofit/>
          </a:bodyPr>
          <a:lstStyle/>
          <a:p>
            <a:pPr>
              <a:lnSpc>
                <a:spcPct val="90000"/>
              </a:lnSpc>
            </a:pPr>
            <a:r>
              <a:rPr lang="nl-NL" sz="2400"/>
              <a:t>Vermindering afvoer via riool</a:t>
            </a:r>
          </a:p>
          <a:p>
            <a:pPr>
              <a:lnSpc>
                <a:spcPct val="90000"/>
              </a:lnSpc>
            </a:pPr>
            <a:r>
              <a:rPr lang="nl-NL" sz="2400"/>
              <a:t>Uit de bodem kan tot 35% van de neerslag verdampen (bij groendaken tot 80%!)</a:t>
            </a:r>
          </a:p>
          <a:p>
            <a:pPr>
              <a:lnSpc>
                <a:spcPct val="90000"/>
              </a:lnSpc>
            </a:pPr>
            <a:r>
              <a:rPr lang="nl-NL" sz="2400"/>
              <a:t>Combineren met inzet verticaal helofytenfilters (2,5 tot 5 m2 helofytenfilter per inwonerequivalent) kan worden gebruikt voor de biologische zuivering van stikstof, fosfaat en zware metalen in huishoudelijk afvalwater.</a:t>
            </a:r>
          </a:p>
        </p:txBody>
      </p:sp>
      <p:pic>
        <p:nvPicPr>
          <p:cNvPr id="4" name="Afbeelding 3">
            <a:extLst>
              <a:ext uri="{FF2B5EF4-FFF2-40B4-BE49-F238E27FC236}">
                <a16:creationId xmlns:a16="http://schemas.microsoft.com/office/drawing/2014/main" id="{E6F1C092-B30F-4DE0-9C43-04765EDFE69C}"/>
              </a:ext>
            </a:extLst>
          </p:cNvPr>
          <p:cNvPicPr>
            <a:picLocks noChangeAspect="1"/>
          </p:cNvPicPr>
          <p:nvPr/>
        </p:nvPicPr>
        <p:blipFill rotWithShape="1">
          <a:blip r:embed="rId2"/>
          <a:srcRect l="13472" r="7409" b="1"/>
          <a:stretch/>
        </p:blipFill>
        <p:spPr>
          <a:xfrm>
            <a:off x="6197600" y="1600201"/>
            <a:ext cx="5384800" cy="4525963"/>
          </a:xfrm>
          <a:prstGeom prst="rect">
            <a:avLst/>
          </a:prstGeom>
          <a:noFill/>
        </p:spPr>
      </p:pic>
    </p:spTree>
    <p:extLst>
      <p:ext uri="{BB962C8B-B14F-4D97-AF65-F5344CB8AC3E}">
        <p14:creationId xmlns:p14="http://schemas.microsoft.com/office/powerpoint/2010/main" val="110077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6D0422-8F56-490B-8164-FCA7D9D63C10}"/>
              </a:ext>
            </a:extLst>
          </p:cNvPr>
          <p:cNvSpPr>
            <a:spLocks noGrp="1"/>
          </p:cNvSpPr>
          <p:nvPr>
            <p:ph type="title"/>
          </p:nvPr>
        </p:nvSpPr>
        <p:spPr>
          <a:xfrm>
            <a:off x="609600" y="274638"/>
            <a:ext cx="10972800" cy="1143000"/>
          </a:xfrm>
        </p:spPr>
        <p:txBody>
          <a:bodyPr anchor="ctr">
            <a:normAutofit/>
          </a:bodyPr>
          <a:lstStyle/>
          <a:p>
            <a:r>
              <a:rPr lang="nl-NL"/>
              <a:t>Luchtzuivering</a:t>
            </a:r>
          </a:p>
        </p:txBody>
      </p:sp>
      <p:pic>
        <p:nvPicPr>
          <p:cNvPr id="4" name="Afbeelding 3">
            <a:extLst>
              <a:ext uri="{FF2B5EF4-FFF2-40B4-BE49-F238E27FC236}">
                <a16:creationId xmlns:a16="http://schemas.microsoft.com/office/drawing/2014/main" id="{C789D97D-8683-43E7-98FF-E13EB7547AC1}"/>
              </a:ext>
            </a:extLst>
          </p:cNvPr>
          <p:cNvPicPr>
            <a:picLocks noChangeAspect="1"/>
          </p:cNvPicPr>
          <p:nvPr/>
        </p:nvPicPr>
        <p:blipFill rotWithShape="1">
          <a:blip r:embed="rId2"/>
          <a:srcRect l="13340" r="24197" b="-1"/>
          <a:stretch/>
        </p:blipFill>
        <p:spPr>
          <a:xfrm>
            <a:off x="609600" y="1600201"/>
            <a:ext cx="5384800" cy="4525963"/>
          </a:xfrm>
          <a:prstGeom prst="rect">
            <a:avLst/>
          </a:prstGeom>
          <a:noFill/>
        </p:spPr>
      </p:pic>
      <p:sp>
        <p:nvSpPr>
          <p:cNvPr id="3" name="Tijdelijke aanduiding voor inhoud 2">
            <a:extLst>
              <a:ext uri="{FF2B5EF4-FFF2-40B4-BE49-F238E27FC236}">
                <a16:creationId xmlns:a16="http://schemas.microsoft.com/office/drawing/2014/main" id="{08EE9282-C1C7-405E-91EA-FD5F5034F5EF}"/>
              </a:ext>
            </a:extLst>
          </p:cNvPr>
          <p:cNvSpPr>
            <a:spLocks noGrp="1"/>
          </p:cNvSpPr>
          <p:nvPr>
            <p:ph sz="half" idx="2"/>
          </p:nvPr>
        </p:nvSpPr>
        <p:spPr>
          <a:xfrm>
            <a:off x="6197600" y="1600201"/>
            <a:ext cx="5384800" cy="4525963"/>
          </a:xfrm>
        </p:spPr>
        <p:txBody>
          <a:bodyPr>
            <a:normAutofit lnSpcReduction="10000"/>
          </a:bodyPr>
          <a:lstStyle/>
          <a:p>
            <a:pPr>
              <a:lnSpc>
                <a:spcPct val="90000"/>
              </a:lnSpc>
            </a:pPr>
            <a:r>
              <a:rPr lang="nl-NL"/>
              <a:t>Groen en met name de houtige gewassen leggen CO2 vast (in hout &amp; bodem)</a:t>
            </a:r>
          </a:p>
          <a:p>
            <a:pPr>
              <a:lnSpc>
                <a:spcPct val="90000"/>
              </a:lnSpc>
            </a:pPr>
            <a:r>
              <a:rPr lang="nl-NL"/>
              <a:t>Ook luchtkwaliteit en luchtvochtigheid met groen binnen draagt bij aan binnenhuis-klimaatadaptatie</a:t>
            </a:r>
          </a:p>
          <a:p>
            <a:pPr>
              <a:lnSpc>
                <a:spcPct val="90000"/>
              </a:lnSpc>
            </a:pPr>
            <a:r>
              <a:rPr lang="nl-NL"/>
              <a:t>Dicht groen kan benut worden om woonwijken en kwetsbare gebouwen af te schermen van vervuilingsbronnen in de lucht.</a:t>
            </a:r>
          </a:p>
        </p:txBody>
      </p:sp>
    </p:spTree>
    <p:extLst>
      <p:ext uri="{BB962C8B-B14F-4D97-AF65-F5344CB8AC3E}">
        <p14:creationId xmlns:p14="http://schemas.microsoft.com/office/powerpoint/2010/main" val="19664543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564586-489D-427B-B091-0C84EC8EDA1A}"/>
              </a:ext>
            </a:extLst>
          </p:cNvPr>
          <p:cNvSpPr>
            <a:spLocks noGrp="1"/>
          </p:cNvSpPr>
          <p:nvPr>
            <p:ph type="title"/>
          </p:nvPr>
        </p:nvSpPr>
        <p:spPr>
          <a:xfrm>
            <a:off x="609600" y="274638"/>
            <a:ext cx="10972800" cy="1143000"/>
          </a:xfrm>
        </p:spPr>
        <p:txBody>
          <a:bodyPr anchor="ctr">
            <a:normAutofit/>
          </a:bodyPr>
          <a:lstStyle/>
          <a:p>
            <a:r>
              <a:rPr lang="nl-NL"/>
              <a:t>Biodiversiteit</a:t>
            </a:r>
          </a:p>
        </p:txBody>
      </p:sp>
      <p:pic>
        <p:nvPicPr>
          <p:cNvPr id="4" name="Afbeelding 3">
            <a:extLst>
              <a:ext uri="{FF2B5EF4-FFF2-40B4-BE49-F238E27FC236}">
                <a16:creationId xmlns:a16="http://schemas.microsoft.com/office/drawing/2014/main" id="{E01097B5-F0E2-496B-8283-5FF2CF6105AF}"/>
              </a:ext>
            </a:extLst>
          </p:cNvPr>
          <p:cNvPicPr>
            <a:picLocks noChangeAspect="1"/>
          </p:cNvPicPr>
          <p:nvPr/>
        </p:nvPicPr>
        <p:blipFill rotWithShape="1">
          <a:blip r:embed="rId2"/>
          <a:srcRect l="24682" r="5123" b="1"/>
          <a:stretch/>
        </p:blipFill>
        <p:spPr>
          <a:xfrm>
            <a:off x="609600" y="1600201"/>
            <a:ext cx="5384800" cy="4525963"/>
          </a:xfrm>
          <a:prstGeom prst="rect">
            <a:avLst/>
          </a:prstGeom>
          <a:noFill/>
        </p:spPr>
      </p:pic>
      <p:sp>
        <p:nvSpPr>
          <p:cNvPr id="3" name="Tijdelijke aanduiding voor inhoud 2">
            <a:extLst>
              <a:ext uri="{FF2B5EF4-FFF2-40B4-BE49-F238E27FC236}">
                <a16:creationId xmlns:a16="http://schemas.microsoft.com/office/drawing/2014/main" id="{A1C4616A-C92B-4B1B-BCA9-4DF5D6149483}"/>
              </a:ext>
            </a:extLst>
          </p:cNvPr>
          <p:cNvSpPr>
            <a:spLocks noGrp="1"/>
          </p:cNvSpPr>
          <p:nvPr>
            <p:ph sz="half" idx="2"/>
          </p:nvPr>
        </p:nvSpPr>
        <p:spPr>
          <a:xfrm>
            <a:off x="6197600" y="1600201"/>
            <a:ext cx="5384800" cy="4525963"/>
          </a:xfrm>
        </p:spPr>
        <p:txBody>
          <a:bodyPr>
            <a:normAutofit/>
          </a:bodyPr>
          <a:lstStyle/>
          <a:p>
            <a:pPr>
              <a:lnSpc>
                <a:spcPct val="90000"/>
              </a:lnSpc>
            </a:pPr>
            <a:r>
              <a:rPr lang="nl-NL"/>
              <a:t>Gevarieerd stedelijk groen biedt ruimte aan insecten, vogels en kleine zoogdieren.</a:t>
            </a:r>
          </a:p>
          <a:p>
            <a:pPr>
              <a:lnSpc>
                <a:spcPct val="90000"/>
              </a:lnSpc>
            </a:pPr>
            <a:r>
              <a:rPr lang="nl-NL"/>
              <a:t>De groene gebiedjes liefst niet verder dan 100 meter uit elkaar. (‘Stepping Stones’) </a:t>
            </a:r>
          </a:p>
        </p:txBody>
      </p:sp>
    </p:spTree>
    <p:extLst>
      <p:ext uri="{BB962C8B-B14F-4D97-AF65-F5344CB8AC3E}">
        <p14:creationId xmlns:p14="http://schemas.microsoft.com/office/powerpoint/2010/main" val="46725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0B943A-222C-4499-8A02-DBF5EEA4C837}"/>
              </a:ext>
            </a:extLst>
          </p:cNvPr>
          <p:cNvSpPr>
            <a:spLocks noGrp="1"/>
          </p:cNvSpPr>
          <p:nvPr>
            <p:ph type="title"/>
          </p:nvPr>
        </p:nvSpPr>
        <p:spPr>
          <a:xfrm>
            <a:off x="609600" y="274638"/>
            <a:ext cx="10972800" cy="1143000"/>
          </a:xfrm>
        </p:spPr>
        <p:txBody>
          <a:bodyPr anchor="ctr">
            <a:normAutofit/>
          </a:bodyPr>
          <a:lstStyle/>
          <a:p>
            <a:r>
              <a:rPr lang="nl-NL"/>
              <a:t>Mentale gezondheid</a:t>
            </a:r>
          </a:p>
        </p:txBody>
      </p:sp>
      <p:pic>
        <p:nvPicPr>
          <p:cNvPr id="4" name="Afbeelding 3">
            <a:extLst>
              <a:ext uri="{FF2B5EF4-FFF2-40B4-BE49-F238E27FC236}">
                <a16:creationId xmlns:a16="http://schemas.microsoft.com/office/drawing/2014/main" id="{E67A85A8-CFBF-4CA6-A9C4-E88BD8A300DF}"/>
              </a:ext>
            </a:extLst>
          </p:cNvPr>
          <p:cNvPicPr>
            <a:picLocks noChangeAspect="1"/>
          </p:cNvPicPr>
          <p:nvPr/>
        </p:nvPicPr>
        <p:blipFill rotWithShape="1">
          <a:blip r:embed="rId2"/>
          <a:srcRect l="11462" r="9121" b="-1"/>
          <a:stretch/>
        </p:blipFill>
        <p:spPr>
          <a:xfrm>
            <a:off x="609600" y="1600201"/>
            <a:ext cx="5384800" cy="4525963"/>
          </a:xfrm>
          <a:prstGeom prst="rect">
            <a:avLst/>
          </a:prstGeom>
          <a:noFill/>
        </p:spPr>
      </p:pic>
      <p:sp>
        <p:nvSpPr>
          <p:cNvPr id="3" name="Tijdelijke aanduiding voor inhoud 2">
            <a:extLst>
              <a:ext uri="{FF2B5EF4-FFF2-40B4-BE49-F238E27FC236}">
                <a16:creationId xmlns:a16="http://schemas.microsoft.com/office/drawing/2014/main" id="{F20063E8-013C-47A4-876B-2B858C3B6967}"/>
              </a:ext>
            </a:extLst>
          </p:cNvPr>
          <p:cNvSpPr>
            <a:spLocks noGrp="1"/>
          </p:cNvSpPr>
          <p:nvPr>
            <p:ph sz="half" idx="2"/>
          </p:nvPr>
        </p:nvSpPr>
        <p:spPr>
          <a:xfrm>
            <a:off x="6197600" y="1600201"/>
            <a:ext cx="5384800" cy="4525963"/>
          </a:xfrm>
        </p:spPr>
        <p:txBody>
          <a:bodyPr>
            <a:normAutofit/>
          </a:bodyPr>
          <a:lstStyle/>
          <a:p>
            <a:pPr>
              <a:lnSpc>
                <a:spcPct val="90000"/>
              </a:lnSpc>
            </a:pPr>
            <a:r>
              <a:rPr lang="nl-NL" sz="2000"/>
              <a:t>Veel (zicht op) gevarieerd groen: </a:t>
            </a:r>
          </a:p>
          <a:p>
            <a:pPr lvl="1">
              <a:lnSpc>
                <a:spcPct val="90000"/>
              </a:lnSpc>
            </a:pPr>
            <a:r>
              <a:rPr lang="nl-NL" sz="2000"/>
              <a:t>Een lager niveau van het stresshormoon cortisol</a:t>
            </a:r>
          </a:p>
          <a:p>
            <a:pPr lvl="1">
              <a:lnSpc>
                <a:spcPct val="90000"/>
              </a:lnSpc>
            </a:pPr>
            <a:r>
              <a:rPr lang="nl-NL" sz="2000"/>
              <a:t>Gevoelens van rust en welzijn</a:t>
            </a:r>
          </a:p>
          <a:p>
            <a:pPr lvl="1">
              <a:lnSpc>
                <a:spcPct val="90000"/>
              </a:lnSpc>
            </a:pPr>
            <a:r>
              <a:rPr lang="nl-NL" sz="2000"/>
              <a:t>Een positievere gemoedstoestand</a:t>
            </a:r>
          </a:p>
          <a:p>
            <a:pPr lvl="1">
              <a:lnSpc>
                <a:spcPct val="90000"/>
              </a:lnSpc>
            </a:pPr>
            <a:r>
              <a:rPr lang="nl-NL" sz="2000"/>
              <a:t>Minder depressiviteit</a:t>
            </a:r>
          </a:p>
          <a:p>
            <a:pPr lvl="1">
              <a:lnSpc>
                <a:spcPct val="90000"/>
              </a:lnSpc>
            </a:pPr>
            <a:r>
              <a:rPr lang="nl-NL" sz="2000"/>
              <a:t>Minder angststoornissen </a:t>
            </a:r>
          </a:p>
          <a:p>
            <a:pPr lvl="1">
              <a:lnSpc>
                <a:spcPct val="90000"/>
              </a:lnSpc>
            </a:pPr>
            <a:r>
              <a:rPr lang="nl-NL" sz="2000"/>
              <a:t>Minder kans op ontwikkeling van autisme</a:t>
            </a:r>
          </a:p>
          <a:p>
            <a:pPr lvl="1">
              <a:lnSpc>
                <a:spcPct val="90000"/>
              </a:lnSpc>
            </a:pPr>
            <a:r>
              <a:rPr lang="nl-NL" sz="2000"/>
              <a:t>Gereduceerd gebruik van ADHD medicijn</a:t>
            </a:r>
          </a:p>
          <a:p>
            <a:pPr>
              <a:lnSpc>
                <a:spcPct val="90000"/>
              </a:lnSpc>
            </a:pPr>
            <a:r>
              <a:rPr lang="nl-NL" sz="2000"/>
              <a:t>Als het groen ook geschikt is voor ontmoeting en recreatie dan is het effect nog groter.</a:t>
            </a:r>
          </a:p>
        </p:txBody>
      </p:sp>
    </p:spTree>
    <p:extLst>
      <p:ext uri="{BB962C8B-B14F-4D97-AF65-F5344CB8AC3E}">
        <p14:creationId xmlns:p14="http://schemas.microsoft.com/office/powerpoint/2010/main" val="114594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A71C50-C6BA-4FFE-BE4C-0D45816AEBC8}"/>
              </a:ext>
            </a:extLst>
          </p:cNvPr>
          <p:cNvSpPr>
            <a:spLocks noGrp="1"/>
          </p:cNvSpPr>
          <p:nvPr>
            <p:ph type="title"/>
          </p:nvPr>
        </p:nvSpPr>
        <p:spPr/>
        <p:txBody>
          <a:bodyPr/>
          <a:lstStyle/>
          <a:p>
            <a:r>
              <a:rPr lang="nl-NL"/>
              <a:t>Zorg, wonen, werken en leren </a:t>
            </a:r>
          </a:p>
        </p:txBody>
      </p:sp>
      <p:sp>
        <p:nvSpPr>
          <p:cNvPr id="3" name="Tijdelijke aanduiding voor inhoud 2">
            <a:extLst>
              <a:ext uri="{FF2B5EF4-FFF2-40B4-BE49-F238E27FC236}">
                <a16:creationId xmlns:a16="http://schemas.microsoft.com/office/drawing/2014/main" id="{7AE8AE4E-4FFB-4837-867F-8111384ED673}"/>
              </a:ext>
            </a:extLst>
          </p:cNvPr>
          <p:cNvSpPr>
            <a:spLocks noGrp="1"/>
          </p:cNvSpPr>
          <p:nvPr>
            <p:ph idx="1"/>
          </p:nvPr>
        </p:nvSpPr>
        <p:spPr>
          <a:xfrm>
            <a:off x="1783737" y="1342159"/>
            <a:ext cx="3609190" cy="2260239"/>
          </a:xfrm>
        </p:spPr>
        <p:txBody>
          <a:bodyPr>
            <a:normAutofit/>
          </a:bodyPr>
          <a:lstStyle/>
          <a:p>
            <a:pPr marL="0" indent="0">
              <a:buNone/>
            </a:pPr>
            <a:r>
              <a:rPr lang="nl-NL" sz="1800">
                <a:latin typeface="+mn-lt"/>
              </a:rPr>
              <a:t>Zorg</a:t>
            </a:r>
          </a:p>
          <a:p>
            <a:r>
              <a:rPr lang="nl-NL" sz="1800">
                <a:latin typeface="+mn-lt"/>
              </a:rPr>
              <a:t>Reductie gebruik pijnstillers (-30%) en stress</a:t>
            </a:r>
          </a:p>
          <a:p>
            <a:r>
              <a:rPr lang="nl-NL" sz="1800">
                <a:latin typeface="+mn-lt"/>
              </a:rPr>
              <a:t>10% afnemen opnameduur </a:t>
            </a:r>
          </a:p>
          <a:p>
            <a:r>
              <a:rPr lang="nl-NL" sz="1800">
                <a:latin typeface="+mn-lt"/>
              </a:rPr>
              <a:t>Stimuleert beweging van patiënt</a:t>
            </a:r>
          </a:p>
        </p:txBody>
      </p:sp>
      <p:sp>
        <p:nvSpPr>
          <p:cNvPr id="5" name="Tijdelijke aanduiding voor inhoud 2">
            <a:extLst>
              <a:ext uri="{FF2B5EF4-FFF2-40B4-BE49-F238E27FC236}">
                <a16:creationId xmlns:a16="http://schemas.microsoft.com/office/drawing/2014/main" id="{2B0A2E6A-6B96-4415-AC52-65786C141D89}"/>
              </a:ext>
            </a:extLst>
          </p:cNvPr>
          <p:cNvSpPr txBox="1">
            <a:spLocks/>
          </p:cNvSpPr>
          <p:nvPr/>
        </p:nvSpPr>
        <p:spPr>
          <a:xfrm>
            <a:off x="6970268" y="1411721"/>
            <a:ext cx="3609190" cy="194455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800">
                <a:latin typeface="+mn-lt"/>
              </a:rPr>
              <a:t>Werken</a:t>
            </a:r>
          </a:p>
          <a:p>
            <a:r>
              <a:rPr lang="nl-NL" sz="1800">
                <a:latin typeface="+mn-lt"/>
              </a:rPr>
              <a:t>Bevordert kort buiten wandelen en reductie van stress. </a:t>
            </a:r>
          </a:p>
          <a:p>
            <a:r>
              <a:rPr lang="nl-NL" sz="1800">
                <a:latin typeface="+mn-lt"/>
              </a:rPr>
              <a:t>Toename productiviteit tot 15% </a:t>
            </a:r>
          </a:p>
          <a:p>
            <a:r>
              <a:rPr lang="nl-NL" sz="1800">
                <a:latin typeface="+mn-lt"/>
              </a:rPr>
              <a:t>Toename thermische comfort.</a:t>
            </a:r>
          </a:p>
        </p:txBody>
      </p:sp>
      <p:sp>
        <p:nvSpPr>
          <p:cNvPr id="7" name="Tekstvak 6">
            <a:extLst>
              <a:ext uri="{FF2B5EF4-FFF2-40B4-BE49-F238E27FC236}">
                <a16:creationId xmlns:a16="http://schemas.microsoft.com/office/drawing/2014/main" id="{AC4F369F-D525-4CD5-A323-7CF04D45B034}"/>
              </a:ext>
            </a:extLst>
          </p:cNvPr>
          <p:cNvSpPr txBox="1"/>
          <p:nvPr/>
        </p:nvSpPr>
        <p:spPr>
          <a:xfrm>
            <a:off x="1783737" y="3272918"/>
            <a:ext cx="3819396" cy="2308324"/>
          </a:xfrm>
          <a:prstGeom prst="rect">
            <a:avLst/>
          </a:prstGeom>
          <a:noFill/>
        </p:spPr>
        <p:txBody>
          <a:bodyPr wrap="square">
            <a:spAutoFit/>
          </a:bodyPr>
          <a:lstStyle/>
          <a:p>
            <a:r>
              <a:rPr lang="nl-NL"/>
              <a:t>Wonen</a:t>
            </a:r>
          </a:p>
          <a:p>
            <a:pPr marL="285750" indent="-285750">
              <a:buFont typeface="Arial" panose="020B0604020202020204" pitchFamily="34" charset="0"/>
              <a:buChar char="•"/>
            </a:pPr>
            <a:r>
              <a:rPr lang="nl-NL"/>
              <a:t>Voldoende gevarieerd groen vergroot het gebruik en daarmee het welzijn</a:t>
            </a:r>
          </a:p>
          <a:p>
            <a:pPr marL="285750" indent="-285750">
              <a:buFont typeface="Arial" panose="020B0604020202020204" pitchFamily="34" charset="0"/>
              <a:buChar char="•"/>
            </a:pPr>
            <a:r>
              <a:rPr lang="nl-NL"/>
              <a:t>10 extra bomen per stratenblok:  leeftijd gerelateerde gezondheidsklachten treden 7 jaar later op</a:t>
            </a:r>
          </a:p>
        </p:txBody>
      </p:sp>
      <p:sp>
        <p:nvSpPr>
          <p:cNvPr id="8" name="Tijdelijke aanduiding voor inhoud 2">
            <a:extLst>
              <a:ext uri="{FF2B5EF4-FFF2-40B4-BE49-F238E27FC236}">
                <a16:creationId xmlns:a16="http://schemas.microsoft.com/office/drawing/2014/main" id="{2E56401E-71E1-45C4-816A-CB841AB481E1}"/>
              </a:ext>
            </a:extLst>
          </p:cNvPr>
          <p:cNvSpPr txBox="1">
            <a:spLocks/>
          </p:cNvSpPr>
          <p:nvPr/>
        </p:nvSpPr>
        <p:spPr>
          <a:xfrm>
            <a:off x="6997849" y="3272918"/>
            <a:ext cx="4141890" cy="358508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nl-NL" sz="1800">
                <a:latin typeface="+mn-lt"/>
              </a:rPr>
              <a:t>Leren</a:t>
            </a:r>
            <a:endParaRPr lang="nl-NL" sz="1200">
              <a:latin typeface="+mn-lt"/>
            </a:endParaRPr>
          </a:p>
          <a:p>
            <a:r>
              <a:rPr lang="nl-NL" sz="1800">
                <a:latin typeface="+mn-lt"/>
              </a:rPr>
              <a:t>In school reductie gezondheidsklachten (-7%), reductie CO2-gehalte (10-20%), toename prestaties (20%)</a:t>
            </a:r>
          </a:p>
          <a:p>
            <a:r>
              <a:rPr lang="nl-NL" sz="1800">
                <a:latin typeface="+mn-lt"/>
              </a:rPr>
              <a:t>Schoolplein: stimuleert samenspel, minder overgewicht en betere motorische ontwikkeling bij peuters. Moestuin op school kan leiden tot meer eten van groente &amp; fruit. Kan doorwerken op ouders.</a:t>
            </a:r>
            <a:endParaRPr lang="nl-NL">
              <a:latin typeface="+mn-lt"/>
            </a:endParaRPr>
          </a:p>
        </p:txBody>
      </p:sp>
    </p:spTree>
    <p:extLst>
      <p:ext uri="{BB962C8B-B14F-4D97-AF65-F5344CB8AC3E}">
        <p14:creationId xmlns:p14="http://schemas.microsoft.com/office/powerpoint/2010/main" val="133450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Nog even herhalen, hoeveel regen valt er eigenlijk?</a:t>
            </a:r>
          </a:p>
        </p:txBody>
      </p:sp>
      <p:sp>
        <p:nvSpPr>
          <p:cNvPr id="3" name="Tijdelijke aanduiding voor inhoud 2"/>
          <p:cNvSpPr>
            <a:spLocks noGrp="1"/>
          </p:cNvSpPr>
          <p:nvPr>
            <p:ph idx="1"/>
          </p:nvPr>
        </p:nvSpPr>
        <p:spPr>
          <a:xfrm>
            <a:off x="790239" y="1690688"/>
            <a:ext cx="8846773" cy="5661247"/>
          </a:xfrm>
        </p:spPr>
        <p:txBody>
          <a:bodyPr>
            <a:normAutofit/>
          </a:bodyPr>
          <a:lstStyle/>
          <a:p>
            <a:r>
              <a:rPr lang="nl-NL"/>
              <a:t>Hoeveel regen valt er in Nederland gemiddeld in een jaar?</a:t>
            </a:r>
          </a:p>
          <a:p>
            <a:r>
              <a:rPr lang="nl-NL"/>
              <a:t>800 mm!! is 80 cm, is 8 decimeter, is 0,8 meter</a:t>
            </a:r>
          </a:p>
          <a:p>
            <a:endParaRPr lang="nl-NL"/>
          </a:p>
          <a:p>
            <a:endParaRPr lang="nl-NL"/>
          </a:p>
          <a:p>
            <a:endParaRPr lang="nl-NL"/>
          </a:p>
          <a:p>
            <a:endParaRPr lang="nl-NL"/>
          </a:p>
          <a:p>
            <a:endParaRPr lang="nl-NL"/>
          </a:p>
          <a:p>
            <a:r>
              <a:rPr lang="nl-NL"/>
              <a:t>In de zomer regent het harder…</a:t>
            </a:r>
          </a:p>
          <a:p>
            <a:r>
              <a:rPr lang="nl-NL"/>
              <a:t>Het regent steeds vaker hard…</a:t>
            </a:r>
          </a:p>
          <a:p>
            <a:endParaRPr lang="nl-NL"/>
          </a:p>
          <a:p>
            <a:endParaRPr lang="nl-NL"/>
          </a:p>
        </p:txBody>
      </p:sp>
      <p:pic>
        <p:nvPicPr>
          <p:cNvPr id="5" name="Afbeelding 4"/>
          <p:cNvPicPr>
            <a:picLocks noChangeAspect="1"/>
          </p:cNvPicPr>
          <p:nvPr/>
        </p:nvPicPr>
        <p:blipFill rotWithShape="1">
          <a:blip r:embed="rId2"/>
          <a:srcRect l="24375" t="16297" r="25625" b="18518"/>
          <a:stretch/>
        </p:blipFill>
        <p:spPr>
          <a:xfrm>
            <a:off x="4657389" y="2814406"/>
            <a:ext cx="2786378" cy="2043344"/>
          </a:xfrm>
          <a:prstGeom prst="rect">
            <a:avLst/>
          </a:prstGeom>
        </p:spPr>
      </p:pic>
      <p:pic>
        <p:nvPicPr>
          <p:cNvPr id="6" name="Afbeelding 5"/>
          <p:cNvPicPr>
            <a:picLocks noChangeAspect="1"/>
          </p:cNvPicPr>
          <p:nvPr/>
        </p:nvPicPr>
        <p:blipFill rotWithShape="1">
          <a:blip r:embed="rId3"/>
          <a:srcRect l="19688" t="16112" r="21146" b="18888"/>
          <a:stretch/>
        </p:blipFill>
        <p:spPr>
          <a:xfrm>
            <a:off x="1183086" y="2814406"/>
            <a:ext cx="3284139" cy="2029459"/>
          </a:xfrm>
          <a:prstGeom prst="rect">
            <a:avLst/>
          </a:prstGeom>
        </p:spPr>
      </p:pic>
    </p:spTree>
    <p:extLst>
      <p:ext uri="{BB962C8B-B14F-4D97-AF65-F5344CB8AC3E}">
        <p14:creationId xmlns:p14="http://schemas.microsoft.com/office/powerpoint/2010/main" val="2944614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3801BA-D310-4633-AE4F-4ADC2C28E8AF}"/>
              </a:ext>
            </a:extLst>
          </p:cNvPr>
          <p:cNvSpPr>
            <a:spLocks noGrp="1"/>
          </p:cNvSpPr>
          <p:nvPr>
            <p:ph type="title"/>
          </p:nvPr>
        </p:nvSpPr>
        <p:spPr>
          <a:xfrm>
            <a:off x="838200" y="446956"/>
            <a:ext cx="9247584" cy="648072"/>
          </a:xfrm>
        </p:spPr>
        <p:txBody>
          <a:bodyPr>
            <a:normAutofit fontScale="90000"/>
          </a:bodyPr>
          <a:lstStyle/>
          <a:p>
            <a:r>
              <a:rPr lang="nl-NL"/>
              <a:t>Hoe kunnen we omgaan met teveel water in de stad? Twee opdrachten: </a:t>
            </a:r>
          </a:p>
        </p:txBody>
      </p:sp>
      <p:sp>
        <p:nvSpPr>
          <p:cNvPr id="3" name="Tijdelijke aanduiding voor inhoud 2">
            <a:extLst>
              <a:ext uri="{FF2B5EF4-FFF2-40B4-BE49-F238E27FC236}">
                <a16:creationId xmlns:a16="http://schemas.microsoft.com/office/drawing/2014/main" id="{FEBE6B50-5D59-4E39-BBCD-18B7322B6284}"/>
              </a:ext>
            </a:extLst>
          </p:cNvPr>
          <p:cNvSpPr>
            <a:spLocks noGrp="1"/>
          </p:cNvSpPr>
          <p:nvPr>
            <p:ph idx="1"/>
          </p:nvPr>
        </p:nvSpPr>
        <p:spPr/>
        <p:txBody>
          <a:bodyPr vert="horz" lIns="91440" tIns="45720" rIns="91440" bIns="45720" rtlCol="0" anchor="t">
            <a:normAutofit/>
          </a:bodyPr>
          <a:lstStyle/>
          <a:p>
            <a:pPr marL="0" indent="0">
              <a:buNone/>
            </a:pPr>
            <a:r>
              <a:rPr lang="nl-NL"/>
              <a:t>1. Probeer door middel van deskresearch uit te vinden wat de gemeente Tilburg doet om water in de stedelijke omgeving op te vangen. </a:t>
            </a:r>
            <a:endParaRPr lang="nl-NL">
              <a:cs typeface="Calibri"/>
            </a:endParaRPr>
          </a:p>
          <a:p>
            <a:pPr marL="0" indent="0">
              <a:buNone/>
            </a:pPr>
            <a:r>
              <a:rPr lang="nl-NL"/>
              <a:t>2. Gebruik </a:t>
            </a:r>
            <a:r>
              <a:rPr lang="nl-NL">
                <a:hlinkClick r:id="rId2"/>
              </a:rPr>
              <a:t>https://www.rainproof.nl/</a:t>
            </a:r>
            <a:r>
              <a:rPr lang="nl-NL"/>
              <a:t> of </a:t>
            </a:r>
            <a:r>
              <a:rPr lang="nl-NL">
                <a:hlinkClick r:id="rId3"/>
              </a:rPr>
              <a:t>Klimaatwarenhuis</a:t>
            </a:r>
            <a:r>
              <a:rPr lang="nl-NL"/>
              <a:t> of </a:t>
            </a:r>
            <a:r>
              <a:rPr lang="nl-NL">
                <a:hlinkClick r:id="rId4"/>
              </a:rPr>
              <a:t>thegreencities</a:t>
            </a:r>
            <a:r>
              <a:rPr lang="nl-NL"/>
              <a:t> als bron en zoek drie maatregelen uit die je in het projectgebied kunt toepassen.</a:t>
            </a:r>
            <a:endParaRPr lang="nl-NL">
              <a:cs typeface="Calibri"/>
            </a:endParaRPr>
          </a:p>
        </p:txBody>
      </p:sp>
    </p:spTree>
    <p:extLst>
      <p:ext uri="{BB962C8B-B14F-4D97-AF65-F5344CB8AC3E}">
        <p14:creationId xmlns:p14="http://schemas.microsoft.com/office/powerpoint/2010/main" val="185165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0437"/>
            <a:ext cx="12192000" cy="5139992"/>
          </a:xfrm>
          <a:prstGeom prst="rect">
            <a:avLst/>
          </a:prstGeom>
        </p:spPr>
      </p:pic>
      <p:sp>
        <p:nvSpPr>
          <p:cNvPr id="3" name="Ondertitel 2"/>
          <p:cNvSpPr>
            <a:spLocks noGrp="1"/>
          </p:cNvSpPr>
          <p:nvPr>
            <p:ph type="subTitle" idx="1"/>
          </p:nvPr>
        </p:nvSpPr>
        <p:spPr>
          <a:xfrm>
            <a:off x="2855916" y="2733819"/>
            <a:ext cx="8534400" cy="5288910"/>
          </a:xfrm>
        </p:spPr>
        <p:txBody>
          <a:bodyPr vert="horz" lIns="91440" tIns="45720" rIns="91440" bIns="45720" rtlCol="0" anchor="t">
            <a:normAutofit/>
          </a:bodyPr>
          <a:lstStyle/>
          <a:p>
            <a:endParaRPr lang="nl-NL" sz="4000">
              <a:solidFill>
                <a:schemeClr val="tx1"/>
              </a:solidFill>
            </a:endParaRPr>
          </a:p>
          <a:p>
            <a:endParaRPr lang="nl-NL" sz="4000">
              <a:solidFill>
                <a:schemeClr val="tx1"/>
              </a:solidFill>
            </a:endParaRPr>
          </a:p>
          <a:p>
            <a:endParaRPr lang="nl-NL" sz="4000">
              <a:solidFill>
                <a:schemeClr val="tx1"/>
              </a:solidFill>
            </a:endParaRPr>
          </a:p>
          <a:p>
            <a:r>
              <a:rPr lang="nl-NL" sz="4000">
                <a:solidFill>
                  <a:schemeClr val="bg1"/>
                </a:solidFill>
              </a:rPr>
              <a:t>Vorige les: Water &amp; Bodem</a:t>
            </a:r>
            <a:endParaRPr lang="nl-NL" sz="4000">
              <a:solidFill>
                <a:schemeClr val="bg1"/>
              </a:solidFill>
              <a:cs typeface="Calibri"/>
            </a:endParaRPr>
          </a:p>
        </p:txBody>
      </p:sp>
    </p:spTree>
    <p:extLst>
      <p:ext uri="{BB962C8B-B14F-4D97-AF65-F5344CB8AC3E}">
        <p14:creationId xmlns:p14="http://schemas.microsoft.com/office/powerpoint/2010/main" val="2803704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Carbon-</a:t>
            </a:r>
            <a:r>
              <a:rPr lang="nl-NL" err="1"/>
              <a:t>farming</a:t>
            </a:r>
            <a:endParaRPr lang="nl-NL"/>
          </a:p>
        </p:txBody>
      </p:sp>
      <p:sp>
        <p:nvSpPr>
          <p:cNvPr id="5" name="Tijdelijke aanduiding voor inhoud 4"/>
          <p:cNvSpPr>
            <a:spLocks noGrp="1"/>
          </p:cNvSpPr>
          <p:nvPr>
            <p:ph idx="1"/>
          </p:nvPr>
        </p:nvSpPr>
        <p:spPr/>
        <p:txBody>
          <a:bodyPr vert="horz" lIns="91440" tIns="45720" rIns="91440" bIns="45720" rtlCol="0" anchor="t">
            <a:normAutofit/>
          </a:bodyPr>
          <a:lstStyle/>
          <a:p>
            <a:r>
              <a:rPr lang="nl-NL" dirty="0"/>
              <a:t>CO2 opslag in de bodem</a:t>
            </a:r>
          </a:p>
          <a:p>
            <a:r>
              <a:rPr lang="nl-NL" dirty="0"/>
              <a:t>Betere bodemgesteldheid, gezondere bodem</a:t>
            </a:r>
          </a:p>
          <a:p>
            <a:r>
              <a:rPr lang="nl-NL" dirty="0"/>
              <a:t>Betere waterhuishouding en retentie </a:t>
            </a:r>
            <a:endParaRPr lang="nl-NL" dirty="0">
              <a:cs typeface="Calibri" panose="020F0502020204030204"/>
            </a:endParaRPr>
          </a:p>
          <a:p>
            <a:endParaRPr lang="nl-NL" dirty="0">
              <a:cs typeface="Calibri" panose="020F0502020204030204"/>
            </a:endParaRPr>
          </a:p>
          <a:p>
            <a:r>
              <a:rPr lang="nl-NL" dirty="0">
                <a:latin typeface="Arial"/>
                <a:cs typeface="Arial"/>
                <a:hlinkClick r:id="rId3"/>
              </a:rPr>
              <a:t>https://youtu.be/08TI1RKj54g</a:t>
            </a:r>
            <a:r>
              <a:rPr lang="nl-NL" dirty="0">
                <a:latin typeface="Arial"/>
                <a:cs typeface="Arial"/>
              </a:rPr>
              <a:t> </a:t>
            </a:r>
            <a:endParaRPr lang="en-US" dirty="0">
              <a:latin typeface="Arial"/>
              <a:cs typeface="Arial"/>
            </a:endParaRPr>
          </a:p>
          <a:p>
            <a:pPr marL="0" indent="0">
              <a:buNone/>
            </a:pPr>
            <a:endParaRPr lang="nl-NL" dirty="0">
              <a:cs typeface="Calibri"/>
            </a:endParaRPr>
          </a:p>
        </p:txBody>
      </p:sp>
    </p:spTree>
    <p:extLst>
      <p:ext uri="{BB962C8B-B14F-4D97-AF65-F5344CB8AC3E}">
        <p14:creationId xmlns:p14="http://schemas.microsoft.com/office/powerpoint/2010/main" val="42335405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Opgaven voor water in relatie tot bodem </a:t>
            </a:r>
          </a:p>
        </p:txBody>
      </p:sp>
      <p:sp>
        <p:nvSpPr>
          <p:cNvPr id="3" name="Tijdelijke aanduiding voor inhoud 2"/>
          <p:cNvSpPr>
            <a:spLocks noGrp="1"/>
          </p:cNvSpPr>
          <p:nvPr>
            <p:ph idx="1"/>
          </p:nvPr>
        </p:nvSpPr>
        <p:spPr/>
        <p:txBody>
          <a:bodyPr>
            <a:normAutofit/>
          </a:bodyPr>
          <a:lstStyle/>
          <a:p>
            <a:r>
              <a:rPr lang="nl-NL"/>
              <a:t>Het veiligstellen van voldoende en kwalitatief goed oppervlakte- en </a:t>
            </a:r>
            <a:r>
              <a:rPr lang="nl-NL" u="sng">
                <a:hlinkClick r:id="rId3"/>
              </a:rPr>
              <a:t>grondwater</a:t>
            </a:r>
            <a:r>
              <a:rPr lang="nl-NL"/>
              <a:t> (gebruik van water als grondstof).</a:t>
            </a:r>
          </a:p>
          <a:p>
            <a:r>
              <a:rPr lang="nl-NL"/>
              <a:t>Het beschermen van het land, het landgebruik tegen </a:t>
            </a:r>
            <a:r>
              <a:rPr lang="nl-NL" err="1"/>
              <a:t>wateronder</a:t>
            </a:r>
            <a:r>
              <a:rPr lang="nl-NL"/>
              <a:t>- en overlast (inpassing van water in het landgebruik).</a:t>
            </a:r>
          </a:p>
          <a:p>
            <a:r>
              <a:rPr lang="nl-NL"/>
              <a:t>Het beheren en beheersen van de effecten van water(gebruik) op het natuurlijk systeem zoals bodemdaling en verzilting, enz.</a:t>
            </a:r>
          </a:p>
          <a:p>
            <a:endParaRPr lang="nl-NL"/>
          </a:p>
          <a:p>
            <a:endParaRPr lang="nl-NL"/>
          </a:p>
        </p:txBody>
      </p:sp>
    </p:spTree>
    <p:extLst>
      <p:ext uri="{BB962C8B-B14F-4D97-AF65-F5344CB8AC3E}">
        <p14:creationId xmlns:p14="http://schemas.microsoft.com/office/powerpoint/2010/main" val="2538811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2118949343"/>
              </p:ext>
            </p:extLst>
          </p:nvPr>
        </p:nvGraphicFramePr>
        <p:xfrm>
          <a:off x="3268717" y="0"/>
          <a:ext cx="8923284" cy="6858001"/>
        </p:xfrm>
        <a:graphic>
          <a:graphicData uri="http://schemas.openxmlformats.org/drawingml/2006/table">
            <a:tbl>
              <a:tblPr firstRow="1" bandRow="1">
                <a:tableStyleId>{5C22544A-7EE6-4342-B048-85BDC9FD1C3A}</a:tableStyleId>
              </a:tblPr>
              <a:tblGrid>
                <a:gridCol w="4461642">
                  <a:extLst>
                    <a:ext uri="{9D8B030D-6E8A-4147-A177-3AD203B41FA5}">
                      <a16:colId xmlns:a16="http://schemas.microsoft.com/office/drawing/2014/main" val="3459942958"/>
                    </a:ext>
                  </a:extLst>
                </a:gridCol>
                <a:gridCol w="4461642">
                  <a:extLst>
                    <a:ext uri="{9D8B030D-6E8A-4147-A177-3AD203B41FA5}">
                      <a16:colId xmlns:a16="http://schemas.microsoft.com/office/drawing/2014/main" val="4249501132"/>
                    </a:ext>
                  </a:extLst>
                </a:gridCol>
              </a:tblGrid>
              <a:tr h="375007">
                <a:tc>
                  <a:txBody>
                    <a:bodyPr/>
                    <a:lstStyle/>
                    <a:p>
                      <a:r>
                        <a:rPr lang="nl-NL"/>
                        <a:t>Opgave</a:t>
                      </a:r>
                    </a:p>
                  </a:txBody>
                  <a:tcPr/>
                </a:tc>
                <a:tc>
                  <a:txBody>
                    <a:bodyPr/>
                    <a:lstStyle/>
                    <a:p>
                      <a:r>
                        <a:rPr lang="nl-NL"/>
                        <a:t>Voorbeeld relatie met water</a:t>
                      </a:r>
                    </a:p>
                  </a:txBody>
                  <a:tcPr/>
                </a:tc>
                <a:extLst>
                  <a:ext uri="{0D108BD9-81ED-4DB2-BD59-A6C34878D82A}">
                    <a16:rowId xmlns:a16="http://schemas.microsoft.com/office/drawing/2014/main" val="3478431404"/>
                  </a:ext>
                </a:extLst>
              </a:tr>
              <a:tr h="375007">
                <a:tc>
                  <a:txBody>
                    <a:bodyPr/>
                    <a:lstStyle/>
                    <a:p>
                      <a:r>
                        <a:rPr lang="nl-NL"/>
                        <a:t>Landbouw en voedsel</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Zonder water geen landbouw en voedsel.</a:t>
                      </a:r>
                    </a:p>
                  </a:txBody>
                  <a:tcPr/>
                </a:tc>
                <a:extLst>
                  <a:ext uri="{0D108BD9-81ED-4DB2-BD59-A6C34878D82A}">
                    <a16:rowId xmlns:a16="http://schemas.microsoft.com/office/drawing/2014/main" val="2155939026"/>
                  </a:ext>
                </a:extLst>
              </a:tr>
              <a:tr h="1479479">
                <a:tc>
                  <a:txBody>
                    <a:bodyPr/>
                    <a:lstStyle/>
                    <a:p>
                      <a:r>
                        <a:rPr lang="nl-NL"/>
                        <a:t>Landelijk gebied</a:t>
                      </a:r>
                    </a:p>
                    <a:p>
                      <a:endParaRPr lang="nl-NL"/>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Het karakter van het landelijk gebied wordt in grote delen van Nederland bepaald door de aanwezigheid van oppervlaktewater. Daarnaast liggen veel waterwingebieden in het landelijk gebied.</a:t>
                      </a:r>
                    </a:p>
                  </a:txBody>
                  <a:tcPr/>
                </a:tc>
                <a:extLst>
                  <a:ext uri="{0D108BD9-81ED-4DB2-BD59-A6C34878D82A}">
                    <a16:rowId xmlns:a16="http://schemas.microsoft.com/office/drawing/2014/main" val="2245323241"/>
                  </a:ext>
                </a:extLst>
              </a:tr>
              <a:tr h="924674">
                <a:tc>
                  <a:txBody>
                    <a:bodyPr/>
                    <a:lstStyle/>
                    <a:p>
                      <a:r>
                        <a:rPr lang="nl-NL"/>
                        <a:t>Klimaat</a:t>
                      </a:r>
                    </a:p>
                  </a:txBody>
                  <a:tcPr/>
                </a:tc>
                <a:tc>
                  <a:txBody>
                    <a:bodyPr/>
                    <a:lstStyle/>
                    <a:p>
                      <a:r>
                        <a:rPr lang="nl-NL"/>
                        <a:t>Als gevolg van de klimaatverandering veranderen de neerslagintensiteit en de neerslagfrequentie.</a:t>
                      </a:r>
                    </a:p>
                  </a:txBody>
                  <a:tcPr/>
                </a:tc>
                <a:extLst>
                  <a:ext uri="{0D108BD9-81ED-4DB2-BD59-A6C34878D82A}">
                    <a16:rowId xmlns:a16="http://schemas.microsoft.com/office/drawing/2014/main" val="1990491774"/>
                  </a:ext>
                </a:extLst>
              </a:tr>
              <a:tr h="924674">
                <a:tc>
                  <a:txBody>
                    <a:bodyPr/>
                    <a:lstStyle/>
                    <a:p>
                      <a:r>
                        <a:rPr lang="nl-NL"/>
                        <a:t>Energie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Water kan gebruikt worden om energie in op te slaan, dit is onder andere het geval bij warmte-koude-opslag in de bodem.</a:t>
                      </a:r>
                    </a:p>
                  </a:txBody>
                  <a:tcPr/>
                </a:tc>
                <a:extLst>
                  <a:ext uri="{0D108BD9-81ED-4DB2-BD59-A6C34878D82A}">
                    <a16:rowId xmlns:a16="http://schemas.microsoft.com/office/drawing/2014/main" val="2019749195"/>
                  </a:ext>
                </a:extLst>
              </a:tr>
              <a:tr h="375007">
                <a:tc>
                  <a:txBody>
                    <a:bodyPr/>
                    <a:lstStyle/>
                    <a:p>
                      <a:r>
                        <a:rPr lang="nl-NL"/>
                        <a:t>Grondstoffen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Water is een grondstof.</a:t>
                      </a:r>
                    </a:p>
                  </a:txBody>
                  <a:tcPr/>
                </a:tc>
                <a:extLst>
                  <a:ext uri="{0D108BD9-81ED-4DB2-BD59-A6C34878D82A}">
                    <a16:rowId xmlns:a16="http://schemas.microsoft.com/office/drawing/2014/main" val="2817154621"/>
                  </a:ext>
                </a:extLst>
              </a:tr>
              <a:tr h="924674">
                <a:tc>
                  <a:txBody>
                    <a:bodyPr/>
                    <a:lstStyle/>
                    <a:p>
                      <a:r>
                        <a:rPr lang="nl-NL"/>
                        <a:t>Stad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Water in de stad maakt de stad leefbaar, maar te veel (hemel)water in de stad wordt als probleem ervaren.</a:t>
                      </a:r>
                    </a:p>
                  </a:txBody>
                  <a:tcPr/>
                </a:tc>
                <a:extLst>
                  <a:ext uri="{0D108BD9-81ED-4DB2-BD59-A6C34878D82A}">
                    <a16:rowId xmlns:a16="http://schemas.microsoft.com/office/drawing/2014/main" val="618843580"/>
                  </a:ext>
                </a:extLst>
              </a:tr>
              <a:tr h="1479479">
                <a:tc>
                  <a:txBody>
                    <a:bodyPr/>
                    <a:lstStyle/>
                    <a:p>
                      <a:r>
                        <a:rPr lang="nl-NL"/>
                        <a:t>Bodemkwaliteitszorg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(Grond)water maakt onderdeel uit van de bodem en daarmee het natuurlijk systeem. Zorg voor de bodemkwaliteit betekent dus ook zorg voor de kwaliteit van het (grond)water.</a:t>
                      </a:r>
                    </a:p>
                  </a:txBody>
                  <a:tcPr/>
                </a:tc>
                <a:extLst>
                  <a:ext uri="{0D108BD9-81ED-4DB2-BD59-A6C34878D82A}">
                    <a16:rowId xmlns:a16="http://schemas.microsoft.com/office/drawing/2014/main" val="1654063280"/>
                  </a:ext>
                </a:extLst>
              </a:tr>
            </a:tbl>
          </a:graphicData>
        </a:graphic>
      </p:graphicFrame>
      <p:sp>
        <p:nvSpPr>
          <p:cNvPr id="5" name="Titel 1"/>
          <p:cNvSpPr>
            <a:spLocks noGrp="1"/>
          </p:cNvSpPr>
          <p:nvPr>
            <p:ph type="title"/>
          </p:nvPr>
        </p:nvSpPr>
        <p:spPr>
          <a:xfrm>
            <a:off x="386273" y="1072885"/>
            <a:ext cx="2958589" cy="648072"/>
          </a:xfrm>
        </p:spPr>
        <p:txBody>
          <a:bodyPr>
            <a:normAutofit fontScale="90000"/>
          </a:bodyPr>
          <a:lstStyle/>
          <a:p>
            <a:r>
              <a:rPr lang="nl-NL"/>
              <a:t>Relatie met andere opgave</a:t>
            </a:r>
          </a:p>
        </p:txBody>
      </p:sp>
    </p:spTree>
    <p:extLst>
      <p:ext uri="{BB962C8B-B14F-4D97-AF65-F5344CB8AC3E}">
        <p14:creationId xmlns:p14="http://schemas.microsoft.com/office/powerpoint/2010/main" val="124309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313EC5FB-DB25-41AB-AAE2-B997DBADAB50}"/>
              </a:ext>
            </a:extLst>
          </p:cNvPr>
          <p:cNvPicPr>
            <a:picLocks noGrp="1" noChangeAspect="1"/>
          </p:cNvPicPr>
          <p:nvPr>
            <p:ph idx="1"/>
          </p:nvPr>
        </p:nvPicPr>
        <p:blipFill>
          <a:blip r:embed="rId2"/>
          <a:stretch>
            <a:fillRect/>
          </a:stretch>
        </p:blipFill>
        <p:spPr>
          <a:xfrm>
            <a:off x="942974" y="852714"/>
            <a:ext cx="8201025" cy="5563730"/>
          </a:xfrm>
        </p:spPr>
      </p:pic>
      <p:sp>
        <p:nvSpPr>
          <p:cNvPr id="2" name="Titel 1">
            <a:extLst>
              <a:ext uri="{FF2B5EF4-FFF2-40B4-BE49-F238E27FC236}">
                <a16:creationId xmlns:a16="http://schemas.microsoft.com/office/drawing/2014/main" id="{48565C8D-30DE-4EF0-BB34-9BED135DE8CA}"/>
              </a:ext>
            </a:extLst>
          </p:cNvPr>
          <p:cNvSpPr>
            <a:spLocks noGrp="1"/>
          </p:cNvSpPr>
          <p:nvPr>
            <p:ph type="title"/>
          </p:nvPr>
        </p:nvSpPr>
        <p:spPr/>
        <p:txBody>
          <a:bodyPr/>
          <a:lstStyle/>
          <a:p>
            <a:r>
              <a:rPr lang="nl-NL"/>
              <a:t>Hitte-eiland effect</a:t>
            </a:r>
          </a:p>
        </p:txBody>
      </p:sp>
    </p:spTree>
    <p:extLst>
      <p:ext uri="{BB962C8B-B14F-4D97-AF65-F5344CB8AC3E}">
        <p14:creationId xmlns:p14="http://schemas.microsoft.com/office/powerpoint/2010/main" val="6650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0521F1-7DD7-AA8E-7035-B7D1826FA9D5}"/>
              </a:ext>
            </a:extLst>
          </p:cNvPr>
          <p:cNvSpPr>
            <a:spLocks noGrp="1"/>
          </p:cNvSpPr>
          <p:nvPr>
            <p:ph type="title"/>
          </p:nvPr>
        </p:nvSpPr>
        <p:spPr>
          <a:xfrm>
            <a:off x="2579514" y="365125"/>
            <a:ext cx="8774286" cy="1325563"/>
          </a:xfrm>
        </p:spPr>
        <p:txBody>
          <a:bodyPr/>
          <a:lstStyle/>
          <a:p>
            <a:r>
              <a:rPr lang="nl-NL"/>
              <a:t>Tilburg</a:t>
            </a:r>
          </a:p>
        </p:txBody>
      </p:sp>
      <p:pic>
        <p:nvPicPr>
          <p:cNvPr id="1026" name="Picture 2">
            <a:extLst>
              <a:ext uri="{FF2B5EF4-FFF2-40B4-BE49-F238E27FC236}">
                <a16:creationId xmlns:a16="http://schemas.microsoft.com/office/drawing/2014/main" id="{9EEB5F3A-D1AE-3FE9-E79E-697E80868F0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79514" y="1690688"/>
            <a:ext cx="6251922"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1307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565C8D-30DE-4EF0-BB34-9BED135DE8CA}"/>
              </a:ext>
            </a:extLst>
          </p:cNvPr>
          <p:cNvSpPr>
            <a:spLocks noGrp="1"/>
          </p:cNvSpPr>
          <p:nvPr>
            <p:ph type="title"/>
          </p:nvPr>
        </p:nvSpPr>
        <p:spPr/>
        <p:txBody>
          <a:bodyPr/>
          <a:lstStyle/>
          <a:p>
            <a:r>
              <a:rPr lang="nl-NL"/>
              <a:t>Effect van groen</a:t>
            </a:r>
          </a:p>
        </p:txBody>
      </p:sp>
      <p:pic>
        <p:nvPicPr>
          <p:cNvPr id="1026" name="Picture 2">
            <a:extLst>
              <a:ext uri="{FF2B5EF4-FFF2-40B4-BE49-F238E27FC236}">
                <a16:creationId xmlns:a16="http://schemas.microsoft.com/office/drawing/2014/main" id="{3FE67A1F-3841-4D07-8D83-155C639804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3149" y="1882775"/>
            <a:ext cx="4650926" cy="3911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4176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inhoud 4">
            <a:extLst>
              <a:ext uri="{FF2B5EF4-FFF2-40B4-BE49-F238E27FC236}">
                <a16:creationId xmlns:a16="http://schemas.microsoft.com/office/drawing/2014/main" id="{DA5BCB8E-232E-423B-89B2-5752887B0909}"/>
              </a:ext>
            </a:extLst>
          </p:cNvPr>
          <p:cNvPicPr>
            <a:picLocks noGrp="1" noChangeAspect="1"/>
          </p:cNvPicPr>
          <p:nvPr>
            <p:ph idx="1"/>
          </p:nvPr>
        </p:nvPicPr>
        <p:blipFill>
          <a:blip r:embed="rId2"/>
          <a:stretch>
            <a:fillRect/>
          </a:stretch>
        </p:blipFill>
        <p:spPr>
          <a:xfrm>
            <a:off x="5790440" y="2419350"/>
            <a:ext cx="5334760" cy="3365297"/>
          </a:xfrm>
        </p:spPr>
      </p:pic>
      <p:pic>
        <p:nvPicPr>
          <p:cNvPr id="7" name="Afbeelding 6">
            <a:extLst>
              <a:ext uri="{FF2B5EF4-FFF2-40B4-BE49-F238E27FC236}">
                <a16:creationId xmlns:a16="http://schemas.microsoft.com/office/drawing/2014/main" id="{1BCA9EC9-4C06-47B4-95C5-C86AEBE09D31}"/>
              </a:ext>
            </a:extLst>
          </p:cNvPr>
          <p:cNvPicPr>
            <a:picLocks noChangeAspect="1"/>
          </p:cNvPicPr>
          <p:nvPr/>
        </p:nvPicPr>
        <p:blipFill rotWithShape="1">
          <a:blip r:embed="rId3"/>
          <a:srcRect l="1425"/>
          <a:stretch/>
        </p:blipFill>
        <p:spPr>
          <a:xfrm>
            <a:off x="409575" y="879063"/>
            <a:ext cx="4995404" cy="3992489"/>
          </a:xfrm>
          <a:prstGeom prst="rect">
            <a:avLst/>
          </a:prstGeom>
        </p:spPr>
      </p:pic>
      <p:sp>
        <p:nvSpPr>
          <p:cNvPr id="8" name="Titel 1">
            <a:extLst>
              <a:ext uri="{FF2B5EF4-FFF2-40B4-BE49-F238E27FC236}">
                <a16:creationId xmlns:a16="http://schemas.microsoft.com/office/drawing/2014/main" id="{A4D1EB00-EFC6-4933-B1A0-C642C2219DDE}"/>
              </a:ext>
            </a:extLst>
          </p:cNvPr>
          <p:cNvSpPr>
            <a:spLocks noGrp="1"/>
          </p:cNvSpPr>
          <p:nvPr>
            <p:ph type="title"/>
          </p:nvPr>
        </p:nvSpPr>
        <p:spPr>
          <a:xfrm>
            <a:off x="1360157" y="230991"/>
            <a:ext cx="8860565" cy="648072"/>
          </a:xfrm>
        </p:spPr>
        <p:txBody>
          <a:bodyPr>
            <a:normAutofit fontScale="90000"/>
          </a:bodyPr>
          <a:lstStyle/>
          <a:p>
            <a:r>
              <a:rPr lang="nl-NL"/>
              <a:t>Water</a:t>
            </a:r>
          </a:p>
        </p:txBody>
      </p:sp>
    </p:spTree>
    <p:extLst>
      <p:ext uri="{BB962C8B-B14F-4D97-AF65-F5344CB8AC3E}">
        <p14:creationId xmlns:p14="http://schemas.microsoft.com/office/powerpoint/2010/main" val="2491729857"/>
      </p:ext>
    </p:extLst>
  </p:cSld>
  <p:clrMapOvr>
    <a:masterClrMapping/>
  </p:clrMapOvr>
</p:sld>
</file>

<file path=ppt/theme/theme1.xml><?xml version="1.0" encoding="utf-8"?>
<a:theme xmlns:a="http://schemas.openxmlformats.org/drawingml/2006/main" name="1_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7c63a5-6c7f-42bb-9d17-0feff5816463">
      <Terms xmlns="http://schemas.microsoft.com/office/infopath/2007/PartnerControls"/>
    </lcf76f155ced4ddcb4097134ff3c332f>
    <TaxCatchAll xmlns="c20cf8ba-b598-4d03-85bf-01d90a2844ae" xsi:nil="true"/>
    <MediaLengthInSeconds xmlns="c67c63a5-6c7f-42bb-9d17-0feff581646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9727D3906D7945984BB753BA79C6C7" ma:contentTypeVersion="15" ma:contentTypeDescription="Een nieuw document maken." ma:contentTypeScope="" ma:versionID="b705bd57771d5b5977f7919ee309c30f">
  <xsd:schema xmlns:xsd="http://www.w3.org/2001/XMLSchema" xmlns:xs="http://www.w3.org/2001/XMLSchema" xmlns:p="http://schemas.microsoft.com/office/2006/metadata/properties" xmlns:ns2="c67c63a5-6c7f-42bb-9d17-0feff5816463" xmlns:ns3="c20cf8ba-b598-4d03-85bf-01d90a2844ae" targetNamespace="http://schemas.microsoft.com/office/2006/metadata/properties" ma:root="true" ma:fieldsID="05c3486ec18a18b1f535a3b94463eec2" ns2:_="" ns3:_="">
    <xsd:import namespace="c67c63a5-6c7f-42bb-9d17-0feff5816463"/>
    <xsd:import namespace="c20cf8ba-b598-4d03-85bf-01d90a2844a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63a5-6c7f-42bb-9d17-0feff58164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Afbeeldingtags" ma:readOnly="false" ma:fieldId="{5cf76f15-5ced-4ddc-b409-7134ff3c332f}" ma:taxonomyMulti="true" ma:sspId="2bf06c9d-aefe-4981-8979-7b8905db0861"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20cf8ba-b598-4d03-85bf-01d90a2844ae"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846b252f-af12-4d5a-a498-f152b1d5d221}" ma:internalName="TaxCatchAll" ma:showField="CatchAllData" ma:web="c20cf8ba-b598-4d03-85bf-01d90a2844ae">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2128FB-CB77-4997-84E0-704A8500313C}">
  <ds:schemaRefs>
    <ds:schemaRef ds:uri="http://schemas.microsoft.com/sharepoint/v3/contenttype/forms"/>
  </ds:schemaRefs>
</ds:datastoreItem>
</file>

<file path=customXml/itemProps2.xml><?xml version="1.0" encoding="utf-8"?>
<ds:datastoreItem xmlns:ds="http://schemas.openxmlformats.org/officeDocument/2006/customXml" ds:itemID="{6AB2397C-196E-44BE-9D15-1909B3D28B89}">
  <ds:schemaRefs>
    <ds:schemaRef ds:uri="2c4f0c93-2979-4f27-aab2-70de95932352"/>
    <ds:schemaRef ds:uri="c6f82ce1-f6df-49a5-8b49-cf8409a27aa4"/>
    <ds:schemaRef ds:uri="http://schemas.microsoft.com/office/2006/metadata/properties"/>
    <ds:schemaRef ds:uri="http://schemas.microsoft.com/office/infopath/2007/PartnerControls"/>
    <ds:schemaRef ds:uri="c67c63a5-6c7f-42bb-9d17-0feff5816463"/>
    <ds:schemaRef ds:uri="c20cf8ba-b598-4d03-85bf-01d90a2844ae"/>
  </ds:schemaRefs>
</ds:datastoreItem>
</file>

<file path=customXml/itemProps3.xml><?xml version="1.0" encoding="utf-8"?>
<ds:datastoreItem xmlns:ds="http://schemas.openxmlformats.org/officeDocument/2006/customXml" ds:itemID="{FD6A94CA-2741-4170-B516-D84007A7D9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63a5-6c7f-42bb-9d17-0feff5816463"/>
    <ds:schemaRef ds:uri="c20cf8ba-b598-4d03-85bf-01d90a2844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1225</Words>
  <Application>Microsoft Office PowerPoint</Application>
  <PresentationFormat>Breedbeeld</PresentationFormat>
  <Paragraphs>127</Paragraphs>
  <Slides>19</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19</vt:i4>
      </vt:variant>
    </vt:vector>
  </HeadingPairs>
  <TitlesOfParts>
    <vt:vector size="23" baseType="lpstr">
      <vt:lpstr>Arial</vt:lpstr>
      <vt:lpstr>Calibri</vt:lpstr>
      <vt:lpstr>Calibri Light</vt:lpstr>
      <vt:lpstr>1_Kantoorthema</vt:lpstr>
      <vt:lpstr>Water en energie</vt:lpstr>
      <vt:lpstr>PowerPoint-presentatie</vt:lpstr>
      <vt:lpstr>Carbon-farming</vt:lpstr>
      <vt:lpstr>Opgaven voor water in relatie tot bodem </vt:lpstr>
      <vt:lpstr>Relatie met andere opgave</vt:lpstr>
      <vt:lpstr>Hitte-eiland effect</vt:lpstr>
      <vt:lpstr>Tilburg</vt:lpstr>
      <vt:lpstr>Effect van groen</vt:lpstr>
      <vt:lpstr>Water</vt:lpstr>
      <vt:lpstr>Water in relatie tot de stad en de leefbaarheid</vt:lpstr>
      <vt:lpstr>Klimaat-adaptatie en –mitigatie              Groene oplossingen voor adaptieve stad</vt:lpstr>
      <vt:lpstr>Verhoging vastgoed waarde </vt:lpstr>
      <vt:lpstr>Waterhuishouding</vt:lpstr>
      <vt:lpstr>Luchtzuivering</vt:lpstr>
      <vt:lpstr>Biodiversiteit</vt:lpstr>
      <vt:lpstr>Mentale gezondheid</vt:lpstr>
      <vt:lpstr>Zorg, wonen, werken en leren </vt:lpstr>
      <vt:lpstr>Nog even herhalen, hoeveel regen valt er eigenlijk?</vt:lpstr>
      <vt:lpstr>Hoe kunnen we omgaan met teveel water in de stad? Twee opdrachten: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Pascalle Cup</dc:creator>
  <cp:lastModifiedBy>Stijn Weijermars</cp:lastModifiedBy>
  <cp:revision>3</cp:revision>
  <dcterms:created xsi:type="dcterms:W3CDTF">2022-04-18T20:43:08Z</dcterms:created>
  <dcterms:modified xsi:type="dcterms:W3CDTF">2024-05-22T08:37:33Z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0x0101002F9727D3906D7945984BB753BA79C6C7</vt:lpwstr>
  </property>
  <property fmtid="{D5CDD505-2E9C-101B-9397-08002B2CF9AE}" pid="3" name="MediaServiceImageTags">
    <vt:lpwstr/>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bool>false</vt:bool>
  </property>
</Properties>
</file>